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0" r:id="rId2"/>
  </p:sldMasterIdLst>
  <p:notesMasterIdLst>
    <p:notesMasterId r:id="rId19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0" r:id="rId16"/>
    <p:sldId id="271" r:id="rId17"/>
    <p:sldId id="272" r:id="rId18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884">
          <p15:clr>
            <a:srgbClr val="A4A3A4"/>
          </p15:clr>
        </p15:guide>
        <p15:guide id="2" pos="3840">
          <p15:clr>
            <a:srgbClr val="A4A3A4"/>
          </p15:clr>
        </p15:guide>
        <p15:guide id="3" pos="7333">
          <p15:clr>
            <a:srgbClr val="A4A3A4"/>
          </p15:clr>
        </p15:guide>
        <p15:guide id="4" orient="horz" pos="368">
          <p15:clr>
            <a:srgbClr val="A4A3A4"/>
          </p15:clr>
        </p15:guide>
        <p15:guide id="5" pos="347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4" roundtripDataSignature="AMtx7mhvDNS+PTWdqAHbIm1uAY0xsRRuO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59"/>
    <p:restoredTop sz="94656"/>
  </p:normalViewPr>
  <p:slideViewPr>
    <p:cSldViewPr snapToGrid="0">
      <p:cViewPr varScale="1">
        <p:scale>
          <a:sx n="110" d="100"/>
          <a:sy n="110" d="100"/>
        </p:scale>
        <p:origin x="708" y="108"/>
      </p:cViewPr>
      <p:guideLst>
        <p:guide orient="horz" pos="3884"/>
        <p:guide pos="3840"/>
        <p:guide pos="7333"/>
        <p:guide orient="horz" pos="368"/>
        <p:guide pos="3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customschemas.google.com/relationships/presentationmetadata" Target="meta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l-G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661408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1" name="Google Shape;161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l-GR"/>
              <a:t>Intro /01</a:t>
            </a:r>
            <a:endParaRPr/>
          </a:p>
        </p:txBody>
      </p:sp>
      <p:sp>
        <p:nvSpPr>
          <p:cNvPr id="162" name="Google Shape;162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l-GR"/>
              <a:t>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844484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5" name="Google Shape;275;p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l-GR"/>
              <a:t>Do not use full images in this slide. Only mockups and staff.</a:t>
            </a:r>
            <a:endParaRPr/>
          </a:p>
        </p:txBody>
      </p:sp>
      <p:sp>
        <p:nvSpPr>
          <p:cNvPr id="276" name="Google Shape;276;p2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l-GR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684988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8" name="Google Shape;28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6959985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5" name="Google Shape;305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7724222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9" name="Google Shape;319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9491017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5" name="Google Shape;365;p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66" name="Google Shape;366;p2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l-G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14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289400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76" name="Google Shape;376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0512717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6" name="Google Shape;386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l-GR"/>
              <a:t>End /01</a:t>
            </a:r>
            <a:endParaRPr/>
          </a:p>
        </p:txBody>
      </p:sp>
      <p:sp>
        <p:nvSpPr>
          <p:cNvPr id="387" name="Google Shape;387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l-GR"/>
              <a:t>16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702470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1" name="Google Shape;171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l-GR"/>
              <a:t>Do not use full images in this slide. Only mockups and staff.</a:t>
            </a:r>
            <a:endParaRPr/>
          </a:p>
        </p:txBody>
      </p:sp>
      <p:sp>
        <p:nvSpPr>
          <p:cNvPr id="172" name="Google Shape;172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l-GR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02765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9" name="Google Shape;189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l-GR"/>
              <a:t>Intro /01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0" name="Google Shape;190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l-GR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481488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0" name="Google Shape;200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l-GR"/>
              <a:t>Intro /01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1" name="Google Shape;201;p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l-GR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522577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0" name="Google Shape;210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l-GR"/>
              <a:t>Do not use full images in this slide. Only mockups and staff.</a:t>
            </a:r>
            <a:endParaRPr/>
          </a:p>
        </p:txBody>
      </p:sp>
      <p:sp>
        <p:nvSpPr>
          <p:cNvPr id="211" name="Google Shape;211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l-GR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635952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3" name="Google Shape;223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l-GR"/>
              <a:t>Intro /01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4" name="Google Shape;224;p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l-G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783575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8" name="Google Shape;238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l-GR"/>
              <a:t>Do not use full images in this slide. Only mockups and staff.</a:t>
            </a:r>
            <a:endParaRPr/>
          </a:p>
        </p:txBody>
      </p:sp>
      <p:sp>
        <p:nvSpPr>
          <p:cNvPr id="239" name="Google Shape;239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l-GR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110633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1" name="Google Shape;251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l-GR"/>
              <a:t>Do not use full images in this slide. Only mockups and staff.</a:t>
            </a:r>
            <a:endParaRPr/>
          </a:p>
        </p:txBody>
      </p:sp>
      <p:sp>
        <p:nvSpPr>
          <p:cNvPr id="252" name="Google Shape;252;p2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l-GR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436803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3" name="Google Shape;263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l-GR"/>
              <a:t>Do not use full images in this slide. Only mockups and staff.</a:t>
            </a:r>
            <a:endParaRPr/>
          </a:p>
        </p:txBody>
      </p:sp>
      <p:sp>
        <p:nvSpPr>
          <p:cNvPr id="264" name="Google Shape;264;p2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l-GR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845200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0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0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9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0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0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3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3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93" name="Google Shape;93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3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9" name="Google Shape;99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3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5" name="Google Shape;105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3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1" name="Google Shape;111;p3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2" name="Google Shape;112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3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3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8" name="Google Shape;118;p3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9" name="Google Shape;119;p3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0" name="Google Shape;120;p3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1" name="Google Shape;121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3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3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36" name="Google Shape;136;p3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37" name="Google Shape;137;p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4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4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43" name="Google Shape;143;p4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44" name="Google Shape;144;p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4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4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0" name="Google Shape;150;p4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4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4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4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6" name="Google Shape;156;p4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4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3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3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5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5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15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15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15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7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17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8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8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6" name="Google Shape;86;p3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Google Shape;87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Google Shape;88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Google Shape;89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jp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164;p1" descr="A blue background with a blue shield and a blue circle with leave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56" y="0"/>
            <a:ext cx="1218908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1"/>
          <p:cNvSpPr txBox="1"/>
          <p:nvPr/>
        </p:nvSpPr>
        <p:spPr>
          <a:xfrm>
            <a:off x="668763" y="5182617"/>
            <a:ext cx="7646053" cy="8665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«Νέο πλαίσιο επιλογής διοικήσεων των φορέων του δημοσίου και ενίσχυση της αποτελεσματικότητάς τους»</a:t>
            </a:r>
            <a:endParaRPr sz="18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1"/>
          <p:cNvSpPr txBox="1"/>
          <p:nvPr/>
        </p:nvSpPr>
        <p:spPr>
          <a:xfrm>
            <a:off x="668764" y="3925230"/>
            <a:ext cx="7646054" cy="14712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l-GR" sz="36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Σχέδιο Νόμου</a:t>
            </a:r>
            <a:endParaRPr sz="3600" b="1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l-GR" sz="36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Υπουργείου Εσωτερικών</a:t>
            </a:r>
            <a:endParaRPr sz="3600" b="1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67" name="Google Shape;167;p1"/>
          <p:cNvCxnSpPr/>
          <p:nvPr/>
        </p:nvCxnSpPr>
        <p:spPr>
          <a:xfrm>
            <a:off x="379142" y="3902927"/>
            <a:ext cx="0" cy="1935999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68" name="Google Shape;168;p1" descr="A black background with white text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1930" y="567558"/>
            <a:ext cx="4001718" cy="10004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8" name="Google Shape;278;p25" descr="A person holding a pe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r="8404"/>
          <a:stretch/>
        </p:blipFill>
        <p:spPr>
          <a:xfrm>
            <a:off x="467911" y="783867"/>
            <a:ext cx="4490146" cy="4902136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Google Shape;279;p25"/>
          <p:cNvSpPr txBox="1"/>
          <p:nvPr/>
        </p:nvSpPr>
        <p:spPr>
          <a:xfrm>
            <a:off x="5560858" y="1029974"/>
            <a:ext cx="6157568" cy="38666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117391"/>
              </a:lnSpc>
              <a:spcBef>
                <a:spcPts val="0"/>
              </a:spcBef>
              <a:spcAft>
                <a:spcPts val="0"/>
              </a:spcAft>
              <a:buClr>
                <a:srgbClr val="0A9EE2"/>
              </a:buClr>
              <a:buSzPts val="2300"/>
              <a:buFont typeface="Arial"/>
              <a:buChar char="•"/>
            </a:pPr>
            <a:r>
              <a:rPr lang="el-GR" sz="2300" b="0" i="0" u="none" strike="noStrike" cap="none" dirty="0">
                <a:solidFill>
                  <a:srgbClr val="013476"/>
                </a:solidFill>
                <a:latin typeface="Arial"/>
                <a:ea typeface="Arial"/>
                <a:cs typeface="Arial"/>
                <a:sym typeface="Arial"/>
              </a:rPr>
              <a:t>Με ετήσια σχέδια δράσης για κάθε φορέα, με προγραμματισμό δράσεων, με ποιοτικούς στόχους, με ποσοτικούς στόχους, με συγκεκριμένους δείκτες απόδοσης. </a:t>
            </a:r>
            <a:endParaRPr sz="2300" b="0" i="0" u="none" strike="noStrike" cap="none" dirty="0">
              <a:solidFill>
                <a:srgbClr val="01347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17391"/>
              </a:lnSpc>
              <a:spcBef>
                <a:spcPts val="1800"/>
              </a:spcBef>
              <a:spcAft>
                <a:spcPts val="0"/>
              </a:spcAft>
              <a:buClr>
                <a:srgbClr val="0A9EE2"/>
              </a:buClr>
              <a:buSzPts val="2300"/>
              <a:buFont typeface="Arial"/>
              <a:buChar char="•"/>
            </a:pPr>
            <a:r>
              <a:rPr lang="el-GR" sz="2300" b="0" i="0" u="none" strike="noStrike" cap="none" dirty="0">
                <a:solidFill>
                  <a:srgbClr val="013476"/>
                </a:solidFill>
                <a:latin typeface="Arial"/>
                <a:ea typeface="Arial"/>
                <a:cs typeface="Arial"/>
                <a:sym typeface="Arial"/>
              </a:rPr>
              <a:t>Με συμβόλαια απόδοσης από την αρχή της θητείας τους.</a:t>
            </a:r>
            <a:endParaRPr dirty="0"/>
          </a:p>
          <a:p>
            <a:pPr marL="342900" marR="0" lvl="0" indent="-342900" algn="l" rtl="0">
              <a:lnSpc>
                <a:spcPct val="117391"/>
              </a:lnSpc>
              <a:spcBef>
                <a:spcPts val="1800"/>
              </a:spcBef>
              <a:spcAft>
                <a:spcPts val="0"/>
              </a:spcAft>
              <a:buClr>
                <a:srgbClr val="0A9EE2"/>
              </a:buClr>
              <a:buSzPts val="2300"/>
              <a:buFont typeface="Arial"/>
              <a:buChar char="•"/>
            </a:pPr>
            <a:r>
              <a:rPr lang="el-GR" sz="2300" b="0" i="0" u="none" strike="noStrike" cap="none" dirty="0">
                <a:solidFill>
                  <a:srgbClr val="013476"/>
                </a:solidFill>
                <a:latin typeface="Arial"/>
                <a:ea typeface="Arial"/>
                <a:cs typeface="Arial"/>
                <a:sym typeface="Arial"/>
              </a:rPr>
              <a:t>Αξιολόγηση σε ετήσια βάση με δυνατότητα: </a:t>
            </a:r>
            <a:endParaRPr dirty="0"/>
          </a:p>
        </p:txBody>
      </p:sp>
      <p:cxnSp>
        <p:nvCxnSpPr>
          <p:cNvPr id="280" name="Google Shape;280;p25"/>
          <p:cNvCxnSpPr/>
          <p:nvPr/>
        </p:nvCxnSpPr>
        <p:spPr>
          <a:xfrm>
            <a:off x="473573" y="5970050"/>
            <a:ext cx="11244853" cy="0"/>
          </a:xfrm>
          <a:prstGeom prst="straightConnector1">
            <a:avLst/>
          </a:prstGeom>
          <a:noFill/>
          <a:ln w="9525" cap="flat" cmpd="sng">
            <a:solidFill>
              <a:srgbClr val="0A9EE2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281" name="Google Shape;281;p25" descr="Blue text on a black background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3573" y="6177794"/>
            <a:ext cx="1844588" cy="461147"/>
          </a:xfrm>
          <a:prstGeom prst="rect">
            <a:avLst/>
          </a:prstGeom>
          <a:noFill/>
          <a:ln>
            <a:noFill/>
          </a:ln>
        </p:spPr>
      </p:pic>
      <p:sp>
        <p:nvSpPr>
          <p:cNvPr id="282" name="Google Shape;282;p25"/>
          <p:cNvSpPr txBox="1"/>
          <p:nvPr/>
        </p:nvSpPr>
        <p:spPr>
          <a:xfrm>
            <a:off x="1070712" y="1436042"/>
            <a:ext cx="3887345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Αξιολόγηση των διοικήσεων</a:t>
            </a:r>
            <a:endParaRPr sz="28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3" name="Google Shape;283;p25" descr="A blue outline of numbers on a black background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 b="28272"/>
          <a:stretch/>
        </p:blipFill>
        <p:spPr>
          <a:xfrm>
            <a:off x="290701" y="3285096"/>
            <a:ext cx="4490146" cy="2393863"/>
          </a:xfrm>
          <a:prstGeom prst="rect">
            <a:avLst/>
          </a:prstGeom>
          <a:noFill/>
          <a:ln>
            <a:noFill/>
          </a:ln>
        </p:spPr>
      </p:pic>
      <p:sp>
        <p:nvSpPr>
          <p:cNvPr id="284" name="Google Shape;284;p25"/>
          <p:cNvSpPr txBox="1"/>
          <p:nvPr/>
        </p:nvSpPr>
        <p:spPr>
          <a:xfrm>
            <a:off x="473573" y="314986"/>
            <a:ext cx="6027733" cy="4531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l-GR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 ΒΑΣΙΚΟΙ ΣΤΟΧΟΙ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" name="Google Shape;285;p25"/>
          <p:cNvSpPr txBox="1"/>
          <p:nvPr/>
        </p:nvSpPr>
        <p:spPr>
          <a:xfrm>
            <a:off x="5908637" y="4864537"/>
            <a:ext cx="5703911" cy="723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3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9EE2"/>
              </a:buClr>
              <a:buSzPts val="1800"/>
              <a:buFont typeface="Arial"/>
              <a:buChar char="-"/>
            </a:pPr>
            <a:r>
              <a:rPr lang="el-GR" sz="1800" b="0" i="0" u="none" strike="noStrike" cap="none" dirty="0">
                <a:solidFill>
                  <a:srgbClr val="013476"/>
                </a:solidFill>
                <a:latin typeface="Arial"/>
                <a:ea typeface="Arial"/>
                <a:cs typeface="Arial"/>
                <a:sym typeface="Arial"/>
              </a:rPr>
              <a:t>Επιβράβευσης (</a:t>
            </a:r>
            <a:r>
              <a:rPr lang="el-GR" sz="1800" b="0" i="0" u="none" strike="noStrike" cap="none" dirty="0" err="1">
                <a:solidFill>
                  <a:srgbClr val="013476"/>
                </a:solidFill>
                <a:latin typeface="Arial"/>
                <a:ea typeface="Arial"/>
                <a:cs typeface="Arial"/>
                <a:sym typeface="Arial"/>
              </a:rPr>
              <a:t>bonus</a:t>
            </a:r>
            <a:r>
              <a:rPr lang="el-GR" sz="1800" b="0" i="0" u="none" strike="noStrike" cap="none" dirty="0">
                <a:solidFill>
                  <a:srgbClr val="013476"/>
                </a:solidFill>
                <a:latin typeface="Arial"/>
                <a:ea typeface="Arial"/>
                <a:cs typeface="Arial"/>
                <a:sym typeface="Arial"/>
              </a:rPr>
              <a:t> παραγωγικότητας),</a:t>
            </a:r>
            <a:endParaRPr dirty="0"/>
          </a:p>
          <a:p>
            <a:pPr marL="285750" marR="0" lvl="3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A9EE2"/>
              </a:buClr>
              <a:buSzPts val="1800"/>
              <a:buFont typeface="Arial"/>
              <a:buChar char="-"/>
            </a:pPr>
            <a:r>
              <a:rPr lang="el-GR" sz="1800" b="0" i="0" u="none" strike="noStrike" cap="none" dirty="0">
                <a:solidFill>
                  <a:srgbClr val="013476"/>
                </a:solidFill>
                <a:latin typeface="Arial"/>
                <a:ea typeface="Arial"/>
                <a:cs typeface="Arial"/>
                <a:sym typeface="Arial"/>
              </a:rPr>
              <a:t>Παύσης (με εισήγηση του αρμόδιου Υπουργού). </a:t>
            </a:r>
            <a:endParaRPr sz="1800" b="0" i="0" u="none" strike="noStrike" cap="none" dirty="0">
              <a:solidFill>
                <a:srgbClr val="01347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3476"/>
        </a:solidFill>
        <a:effectLst/>
      </p:bgPr>
    </p:bg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6"/>
          <p:cNvSpPr txBox="1"/>
          <p:nvPr/>
        </p:nvSpPr>
        <p:spPr>
          <a:xfrm>
            <a:off x="1144452" y="4988575"/>
            <a:ext cx="164586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400" b="1" i="0" u="none" strike="noStrike" cap="none">
                <a:solidFill>
                  <a:srgbClr val="0A9EE2"/>
                </a:solidFill>
                <a:latin typeface="Arial"/>
                <a:ea typeface="Arial"/>
                <a:cs typeface="Arial"/>
                <a:sym typeface="Arial"/>
              </a:rPr>
              <a:t>Ομάδα Γ</a:t>
            </a:r>
            <a:endParaRPr/>
          </a:p>
        </p:txBody>
      </p:sp>
      <p:sp>
        <p:nvSpPr>
          <p:cNvPr id="291" name="Google Shape;291;p6"/>
          <p:cNvSpPr txBox="1"/>
          <p:nvPr/>
        </p:nvSpPr>
        <p:spPr>
          <a:xfrm>
            <a:off x="1144453" y="1561666"/>
            <a:ext cx="164586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400" b="1" i="0" u="none" strike="noStrike" cap="none">
                <a:solidFill>
                  <a:srgbClr val="0A9EE2"/>
                </a:solidFill>
                <a:latin typeface="Arial"/>
                <a:ea typeface="Arial"/>
                <a:cs typeface="Arial"/>
                <a:sym typeface="Arial"/>
              </a:rPr>
              <a:t>Ομάδα Α</a:t>
            </a:r>
            <a:endParaRPr sz="2400" b="1" i="0" u="none" strike="noStrike" cap="none">
              <a:solidFill>
                <a:srgbClr val="0A9EE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2" name="Google Shape;292;p6"/>
          <p:cNvSpPr txBox="1"/>
          <p:nvPr/>
        </p:nvSpPr>
        <p:spPr>
          <a:xfrm>
            <a:off x="1144452" y="3505952"/>
            <a:ext cx="164586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400" b="1" i="0" u="none" strike="noStrike" cap="none">
                <a:solidFill>
                  <a:srgbClr val="0A9EE2"/>
                </a:solidFill>
                <a:latin typeface="Arial"/>
                <a:ea typeface="Arial"/>
                <a:cs typeface="Arial"/>
                <a:sym typeface="Arial"/>
              </a:rPr>
              <a:t>Ομάδα Β</a:t>
            </a:r>
            <a:endParaRPr sz="2400" b="1" i="0" u="none" strike="noStrike" cap="none">
              <a:solidFill>
                <a:srgbClr val="0A9EE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3" name="Google Shape;293;p6"/>
          <p:cNvSpPr txBox="1"/>
          <p:nvPr/>
        </p:nvSpPr>
        <p:spPr>
          <a:xfrm>
            <a:off x="550863" y="305010"/>
            <a:ext cx="6027733" cy="4531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l-GR"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ΟΜΑΔΟΠΟΙΗΣΗ ΦΟΡΕΩΝ</a:t>
            </a:r>
            <a:endParaRPr sz="1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4" name="Google Shape;294;p6"/>
          <p:cNvSpPr txBox="1"/>
          <p:nvPr/>
        </p:nvSpPr>
        <p:spPr>
          <a:xfrm>
            <a:off x="3503032" y="976890"/>
            <a:ext cx="6310341" cy="132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0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Νομικά πρόσωπα των οποίων οι </a:t>
            </a:r>
            <a:r>
              <a:rPr lang="el-GR" sz="20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αρμοδιότητες</a:t>
            </a:r>
            <a:r>
              <a:rPr lang="el-GR" sz="20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εκτείνονται </a:t>
            </a:r>
            <a:r>
              <a:rPr lang="el-GR" sz="20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σε όλη την επικράτεια</a:t>
            </a:r>
            <a:r>
              <a:rPr lang="el-GR" sz="20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(π.χ. Εθνικός Οργανισμός Φαρμάκων) και οι </a:t>
            </a:r>
            <a:r>
              <a:rPr lang="el-GR" sz="20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  <a:r>
              <a:rPr lang="el-GR" sz="20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l-GR" sz="20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Υγειονομικές Περιφέρειες</a:t>
            </a:r>
            <a:r>
              <a:rPr lang="el-GR" sz="20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της χώρας. ≃ 190 θέσεις</a:t>
            </a:r>
            <a:endParaRPr sz="20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" name="Google Shape;295;p6"/>
          <p:cNvSpPr txBox="1"/>
          <p:nvPr/>
        </p:nvSpPr>
        <p:spPr>
          <a:xfrm>
            <a:off x="3503031" y="3075065"/>
            <a:ext cx="6310341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0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Νομικά πρόσωπα των οποίων οι </a:t>
            </a:r>
            <a:r>
              <a:rPr lang="el-GR" sz="20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αρμοδιότητες</a:t>
            </a:r>
            <a:r>
              <a:rPr lang="el-GR" sz="20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έχουν </a:t>
            </a:r>
            <a:r>
              <a:rPr lang="el-GR" sz="2000" b="1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όλως</a:t>
            </a:r>
            <a:r>
              <a:rPr lang="el-GR" sz="20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ειδικό χαρακτήρα </a:t>
            </a:r>
            <a:r>
              <a:rPr lang="el-GR" sz="20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ή εκτείνονται </a:t>
            </a:r>
            <a:r>
              <a:rPr lang="el-GR" sz="20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σε συγκεκριμένη περιοχή της χώρας</a:t>
            </a:r>
            <a:r>
              <a:rPr lang="el-GR" sz="20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(π.χ. τοπικά αθλητικά κέντρα). ≃ 270 θέσεις</a:t>
            </a:r>
            <a:endParaRPr sz="20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6" name="Google Shape;296;p6"/>
          <p:cNvSpPr txBox="1"/>
          <p:nvPr/>
        </p:nvSpPr>
        <p:spPr>
          <a:xfrm>
            <a:off x="3503031" y="4741415"/>
            <a:ext cx="4717235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0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Τα </a:t>
            </a:r>
            <a:r>
              <a:rPr lang="el-GR" sz="20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νοσοκομεία </a:t>
            </a:r>
            <a:r>
              <a:rPr lang="el-GR" sz="20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(υψηλότερες απαιτήσεις για όσα έχουν περισσότερες από 400 κλίνες).</a:t>
            </a:r>
            <a:r>
              <a:rPr lang="el-GR" sz="20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l-GR" sz="20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≃ 160 θέσεις</a:t>
            </a:r>
            <a:endParaRPr sz="20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7" name="Google Shape;297;p6" descr="A black background with white tex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3573" y="6177794"/>
            <a:ext cx="1830873" cy="45771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98" name="Google Shape;298;p6"/>
          <p:cNvCxnSpPr/>
          <p:nvPr/>
        </p:nvCxnSpPr>
        <p:spPr>
          <a:xfrm>
            <a:off x="473573" y="5970050"/>
            <a:ext cx="11244853" cy="0"/>
          </a:xfrm>
          <a:prstGeom prst="straightConnector1">
            <a:avLst/>
          </a:prstGeom>
          <a:noFill/>
          <a:ln w="9525" cap="flat" cmpd="sng">
            <a:solidFill>
              <a:srgbClr val="0A9EE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99" name="Google Shape;299;p6"/>
          <p:cNvCxnSpPr/>
          <p:nvPr/>
        </p:nvCxnSpPr>
        <p:spPr>
          <a:xfrm>
            <a:off x="3086024" y="1017835"/>
            <a:ext cx="0" cy="1549327"/>
          </a:xfrm>
          <a:prstGeom prst="straightConnector1">
            <a:avLst/>
          </a:prstGeom>
          <a:noFill/>
          <a:ln w="9525" cap="flat" cmpd="sng">
            <a:solidFill>
              <a:srgbClr val="0A9EE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00" name="Google Shape;300;p6"/>
          <p:cNvCxnSpPr/>
          <p:nvPr/>
        </p:nvCxnSpPr>
        <p:spPr>
          <a:xfrm>
            <a:off x="3086024" y="3125750"/>
            <a:ext cx="0" cy="1222069"/>
          </a:xfrm>
          <a:prstGeom prst="straightConnector1">
            <a:avLst/>
          </a:prstGeom>
          <a:noFill/>
          <a:ln w="9525" cap="flat" cmpd="sng">
            <a:solidFill>
              <a:srgbClr val="0A9EE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01" name="Google Shape;301;p6"/>
          <p:cNvCxnSpPr/>
          <p:nvPr/>
        </p:nvCxnSpPr>
        <p:spPr>
          <a:xfrm>
            <a:off x="3086024" y="4877701"/>
            <a:ext cx="0" cy="683413"/>
          </a:xfrm>
          <a:prstGeom prst="straightConnector1">
            <a:avLst/>
          </a:prstGeom>
          <a:noFill/>
          <a:ln w="9525" cap="flat" cmpd="sng">
            <a:solidFill>
              <a:srgbClr val="0A9EE2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302" name="Google Shape;302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258700" y="1084966"/>
            <a:ext cx="3866599" cy="3866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3476"/>
        </a:solidFill>
        <a:effectLst/>
      </p:bgPr>
    </p:bg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26"/>
          <p:cNvSpPr txBox="1"/>
          <p:nvPr/>
        </p:nvSpPr>
        <p:spPr>
          <a:xfrm>
            <a:off x="472351" y="281200"/>
            <a:ext cx="6683829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ΕΠΙΤΡΟΠΕΣ ΕΠΙΛΟΓΗΣ ΑΝΑ ΟΜΑΔΑ ΦΟΡΕΩΝ</a:t>
            </a:r>
            <a:endParaRPr sz="1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8" name="Google Shape;308;p26"/>
          <p:cNvSpPr txBox="1"/>
          <p:nvPr/>
        </p:nvSpPr>
        <p:spPr>
          <a:xfrm>
            <a:off x="4975780" y="1166426"/>
            <a:ext cx="3810382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400" b="1" i="0" u="none" strike="noStrike" cap="none" dirty="0">
                <a:solidFill>
                  <a:srgbClr val="0A9EE2"/>
                </a:solidFill>
                <a:latin typeface="Arial"/>
                <a:ea typeface="Arial"/>
                <a:cs typeface="Arial"/>
                <a:sym typeface="Arial"/>
              </a:rPr>
              <a:t>Ομάδα Β </a:t>
            </a:r>
            <a:r>
              <a:rPr lang="el-GR" sz="1600" b="1" i="0" u="none" strike="noStrike" cap="none" dirty="0">
                <a:solidFill>
                  <a:srgbClr val="0A9EE2"/>
                </a:solidFill>
                <a:latin typeface="Arial"/>
                <a:ea typeface="Arial"/>
                <a:cs typeface="Arial"/>
                <a:sym typeface="Arial"/>
              </a:rPr>
              <a:t>(τοπικής εμβέλειας) </a:t>
            </a:r>
            <a:endParaRPr sz="1600" b="1" i="0" u="none" strike="noStrike" cap="none" dirty="0">
              <a:solidFill>
                <a:srgbClr val="0A9EE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9" name="Google Shape;309;p26"/>
          <p:cNvSpPr txBox="1"/>
          <p:nvPr/>
        </p:nvSpPr>
        <p:spPr>
          <a:xfrm>
            <a:off x="472349" y="1165919"/>
            <a:ext cx="4498551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400" b="1" i="0" u="none" strike="noStrike" cap="none" dirty="0">
                <a:solidFill>
                  <a:srgbClr val="0A9EE2"/>
                </a:solidFill>
                <a:latin typeface="Arial"/>
                <a:ea typeface="Arial"/>
                <a:cs typeface="Arial"/>
                <a:sym typeface="Arial"/>
              </a:rPr>
              <a:t>Ομάδα Α </a:t>
            </a:r>
            <a:r>
              <a:rPr lang="el-GR" sz="1600" b="1" i="0" u="none" strike="noStrike" cap="none" dirty="0">
                <a:solidFill>
                  <a:srgbClr val="0A9EE2"/>
                </a:solidFill>
                <a:latin typeface="Arial"/>
                <a:ea typeface="Arial"/>
                <a:cs typeface="Arial"/>
                <a:sym typeface="Arial"/>
              </a:rPr>
              <a:t>(εθνικής εμβέλειας) </a:t>
            </a:r>
            <a:endParaRPr sz="1600" b="1" i="0" u="none" strike="noStrike" cap="none" dirty="0">
              <a:solidFill>
                <a:srgbClr val="0A9EE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0" name="Google Shape;310;p26"/>
          <p:cNvSpPr txBox="1"/>
          <p:nvPr/>
        </p:nvSpPr>
        <p:spPr>
          <a:xfrm>
            <a:off x="472350" y="1775639"/>
            <a:ext cx="4227931" cy="32932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9EE2"/>
              </a:buClr>
              <a:buSzPts val="1400"/>
              <a:buFont typeface="Arial"/>
              <a:buAutoNum type="arabicPeriod"/>
            </a:pPr>
            <a:r>
              <a:rPr lang="el-GR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Μέλος του ΑΣΕΠ (Πρόεδρος Επιτροπής)</a:t>
            </a: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A9EE2"/>
              </a:buClr>
              <a:buSzPts val="1400"/>
              <a:buFont typeface="Arial"/>
              <a:buAutoNum type="arabicPeriod"/>
            </a:pPr>
            <a:r>
              <a:rPr lang="el-GR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Νομικός Σύμβουλος του Κράτους</a:t>
            </a: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A9EE2"/>
              </a:buClr>
              <a:buSzPts val="1400"/>
              <a:buFont typeface="Arial"/>
              <a:buAutoNum type="arabicPeriod"/>
            </a:pPr>
            <a:r>
              <a:rPr lang="el-GR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Γενικός Γραμματέας του εποπτεύοντος Υπουργείου του φορέα</a:t>
            </a: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A9EE2"/>
              </a:buClr>
              <a:buSzPts val="1400"/>
              <a:buFont typeface="Arial"/>
              <a:buAutoNum type="arabicPeriod"/>
            </a:pPr>
            <a:r>
              <a:rPr lang="el-GR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Γενικός Γραμματέας της Προεδρίας της Κυβέρνησης</a:t>
            </a: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A9EE2"/>
              </a:buClr>
              <a:buSzPts val="1400"/>
              <a:buFont typeface="Arial"/>
              <a:buAutoNum type="arabicPeriod"/>
            </a:pPr>
            <a:r>
              <a:rPr lang="el-GR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Γενικός Γραμματέας Δημόσιας Διοίκησης του Υπουργείου Εσωτερικών </a:t>
            </a:r>
            <a:r>
              <a:rPr lang="el-GR" sz="1400" b="0" i="1" u="sng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ή</a:t>
            </a:r>
            <a:r>
              <a:rPr lang="el-GR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Γενικός Γραμματέας Οικονομικής Πολιτικής και Στρατηγικής του Υπουργείου Εθνικής Οικονομίας και Οικονομικών στην περίπτωση ανωνύμων εταιριών του Δημοσίου</a:t>
            </a: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1" name="Google Shape;311;p26"/>
          <p:cNvSpPr txBox="1"/>
          <p:nvPr/>
        </p:nvSpPr>
        <p:spPr>
          <a:xfrm>
            <a:off x="4970901" y="1779084"/>
            <a:ext cx="3137401" cy="19082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9EE2"/>
              </a:buClr>
              <a:buSzPts val="1400"/>
              <a:buFont typeface="Arial"/>
              <a:buAutoNum type="arabicPeriod"/>
            </a:pPr>
            <a:r>
              <a:rPr lang="el-GR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Γενικός Γραμματέας του εποπτεύοντος Υπουργείου του φορέα (Πρόεδρος Επιτροπής)</a:t>
            </a: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A9EE2"/>
              </a:buClr>
              <a:buSzPts val="1400"/>
              <a:buFont typeface="Arial"/>
              <a:buAutoNum type="arabicPeriod"/>
            </a:pPr>
            <a:r>
              <a:rPr lang="el-GR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Γραμματέας της οικείας Αποκεντρωμένης Διοίκησης</a:t>
            </a: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A9EE2"/>
              </a:buClr>
              <a:buSzPts val="1400"/>
              <a:buFont typeface="Arial"/>
              <a:buAutoNum type="arabicPeriod"/>
            </a:pPr>
            <a:r>
              <a:rPr lang="el-GR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Μέλος ΔΕΠ με σχετική ειδίκευση </a:t>
            </a:r>
            <a:r>
              <a:rPr lang="el-GR" sz="1400" b="0" i="1" u="sng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ή</a:t>
            </a:r>
            <a:r>
              <a:rPr lang="el-GR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ιδιώτης εμπειρογνώμονας</a:t>
            </a: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3" name="Google Shape;313;p26"/>
          <p:cNvSpPr txBox="1"/>
          <p:nvPr/>
        </p:nvSpPr>
        <p:spPr>
          <a:xfrm>
            <a:off x="8515544" y="1165919"/>
            <a:ext cx="3676456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400" b="1" i="0" u="none" strike="noStrike" cap="none" dirty="0">
                <a:solidFill>
                  <a:srgbClr val="0A9EE2"/>
                </a:solidFill>
                <a:latin typeface="Arial"/>
                <a:ea typeface="Arial"/>
                <a:cs typeface="Arial"/>
                <a:sym typeface="Arial"/>
              </a:rPr>
              <a:t>Ομάδα Γ </a:t>
            </a:r>
            <a:r>
              <a:rPr lang="el-GR" sz="1600" b="1" i="0" u="none" strike="noStrike" cap="none" dirty="0">
                <a:solidFill>
                  <a:srgbClr val="0A9EE2"/>
                </a:solidFill>
                <a:latin typeface="Arial"/>
                <a:ea typeface="Arial"/>
                <a:cs typeface="Arial"/>
                <a:sym typeface="Arial"/>
              </a:rPr>
              <a:t>(νοσοκομεία)</a:t>
            </a:r>
            <a:endParaRPr sz="1600" b="1" i="0" u="none" strike="noStrike" cap="none" dirty="0">
              <a:solidFill>
                <a:srgbClr val="0A9EE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4" name="Google Shape;314;p26"/>
          <p:cNvSpPr txBox="1"/>
          <p:nvPr/>
        </p:nvSpPr>
        <p:spPr>
          <a:xfrm>
            <a:off x="8515543" y="1775639"/>
            <a:ext cx="3370667" cy="19082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9EE2"/>
              </a:buClr>
              <a:buSzPts val="1400"/>
              <a:buFont typeface="Arial"/>
              <a:buAutoNum type="arabicPeriod"/>
            </a:pPr>
            <a:r>
              <a:rPr lang="el-GR" sz="1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Μέλος του ΑΣΕΠ (Πρόεδρος Επιτροπής)</a:t>
            </a:r>
            <a:endParaRPr sz="1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A9EE2"/>
              </a:buClr>
              <a:buSzPts val="1400"/>
              <a:buFont typeface="Arial"/>
              <a:buAutoNum type="arabicPeriod"/>
            </a:pPr>
            <a:r>
              <a:rPr lang="el-GR" sz="1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Γενικός Γραμματέας του Υπουργείου Υγείας</a:t>
            </a:r>
            <a:endParaRPr sz="1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A9EE2"/>
              </a:buClr>
              <a:buSzPts val="1400"/>
              <a:buFont typeface="Arial"/>
              <a:buAutoNum type="arabicPeriod"/>
            </a:pPr>
            <a:r>
              <a:rPr lang="el-GR" sz="1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Διοικητής της οικείας Υγειονομικής Περιφέρειας (ο οποίος έχει επιλεγεί με τη διαδικασία του παρόντος)</a:t>
            </a:r>
            <a:endParaRPr sz="1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5" name="Google Shape;315;p26" descr="A black background with white tex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3573" y="6177794"/>
            <a:ext cx="1830873" cy="45771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16" name="Google Shape;316;p26"/>
          <p:cNvCxnSpPr/>
          <p:nvPr/>
        </p:nvCxnSpPr>
        <p:spPr>
          <a:xfrm>
            <a:off x="473573" y="5970050"/>
            <a:ext cx="11244853" cy="0"/>
          </a:xfrm>
          <a:prstGeom prst="straightConnector1">
            <a:avLst/>
          </a:prstGeom>
          <a:noFill/>
          <a:ln w="9525" cap="flat" cmpd="sng">
            <a:solidFill>
              <a:srgbClr val="0A9EE2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27"/>
          <p:cNvSpPr txBox="1"/>
          <p:nvPr/>
        </p:nvSpPr>
        <p:spPr>
          <a:xfrm>
            <a:off x="464113" y="284168"/>
            <a:ext cx="6683829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600" b="1" i="0" u="none" strike="noStrike" cap="none" dirty="0">
                <a:solidFill>
                  <a:srgbClr val="013476"/>
                </a:solidFill>
                <a:latin typeface="Arial"/>
                <a:ea typeface="Arial"/>
                <a:cs typeface="Arial"/>
                <a:sym typeface="Arial"/>
              </a:rPr>
              <a:t>ΣΤΑΔΙΑ ΔΙΑΔΙΚΑΣΙΑΣ ΕΠΙΛΟΓΗΣ – 5 ΒΗΜΑΤΑ</a:t>
            </a:r>
            <a:endParaRPr sz="1600" b="1" i="0" u="none" strike="noStrike" cap="none" dirty="0">
              <a:solidFill>
                <a:srgbClr val="01347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22" name="Google Shape;322;p27"/>
          <p:cNvCxnSpPr/>
          <p:nvPr/>
        </p:nvCxnSpPr>
        <p:spPr>
          <a:xfrm rot="10800000" flipH="1">
            <a:off x="954188" y="970961"/>
            <a:ext cx="10100662" cy="4250927"/>
          </a:xfrm>
          <a:prstGeom prst="straightConnector1">
            <a:avLst/>
          </a:prstGeom>
          <a:noFill/>
          <a:ln w="9525" cap="flat" cmpd="sng">
            <a:solidFill>
              <a:srgbClr val="013476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23" name="Google Shape;323;p27"/>
          <p:cNvSpPr txBox="1"/>
          <p:nvPr/>
        </p:nvSpPr>
        <p:spPr>
          <a:xfrm>
            <a:off x="518806" y="2099197"/>
            <a:ext cx="1669027" cy="13298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None/>
            </a:pPr>
            <a:r>
              <a:rPr lang="el-GR" sz="1600" b="0" i="0" u="none" strike="noStrike" cap="none" dirty="0">
                <a:solidFill>
                  <a:srgbClr val="013476"/>
                </a:solidFill>
                <a:latin typeface="Arial"/>
                <a:ea typeface="Arial"/>
                <a:cs typeface="Arial"/>
                <a:sym typeface="Arial"/>
              </a:rPr>
              <a:t>Έκδοση </a:t>
            </a:r>
            <a:r>
              <a:rPr lang="el-GR" sz="1600" b="1" i="0" u="none" strike="noStrike" cap="none" dirty="0">
                <a:solidFill>
                  <a:srgbClr val="013476"/>
                </a:solidFill>
                <a:latin typeface="Arial"/>
                <a:ea typeface="Arial"/>
                <a:cs typeface="Arial"/>
                <a:sym typeface="Arial"/>
              </a:rPr>
              <a:t>πρόσκλησης εκδήλωσης ενδιαφέροντος </a:t>
            </a:r>
            <a:r>
              <a:rPr lang="el-GR" sz="1600" b="0" i="0" u="none" strike="noStrike" cap="none" dirty="0">
                <a:solidFill>
                  <a:srgbClr val="013476"/>
                </a:solidFill>
                <a:latin typeface="Arial"/>
                <a:ea typeface="Arial"/>
                <a:cs typeface="Arial"/>
                <a:sym typeface="Arial"/>
              </a:rPr>
              <a:t>από το εποπτεύον Υπουργείο, κατόπιν ελέγχου του ΑΣΕΠ.</a:t>
            </a:r>
            <a:endParaRPr sz="1600" b="0" i="0" u="none" strike="noStrike" cap="none" dirty="0">
              <a:solidFill>
                <a:srgbClr val="01347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24" name="Google Shape;324;p27"/>
          <p:cNvCxnSpPr/>
          <p:nvPr/>
        </p:nvCxnSpPr>
        <p:spPr>
          <a:xfrm>
            <a:off x="954188" y="3736187"/>
            <a:ext cx="0" cy="90000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dot"/>
            <a:round/>
            <a:headEnd type="none" w="sm" len="sm"/>
            <a:tailEnd type="none" w="sm" len="sm"/>
          </a:ln>
        </p:spPr>
      </p:cxnSp>
      <p:sp>
        <p:nvSpPr>
          <p:cNvPr id="325" name="Google Shape;325;p27"/>
          <p:cNvSpPr txBox="1"/>
          <p:nvPr/>
        </p:nvSpPr>
        <p:spPr>
          <a:xfrm>
            <a:off x="2787858" y="1341459"/>
            <a:ext cx="1898335" cy="1660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None/>
            </a:pPr>
            <a:r>
              <a:rPr lang="el-GR" sz="1600" b="0" i="0" u="none" strike="noStrike" cap="none" dirty="0">
                <a:solidFill>
                  <a:srgbClr val="013476"/>
                </a:solidFill>
                <a:latin typeface="Arial"/>
                <a:ea typeface="Arial"/>
                <a:cs typeface="Arial"/>
                <a:sym typeface="Arial"/>
              </a:rPr>
              <a:t>Για τις Ομάδες Α &amp; Γ, διεξαγωγή </a:t>
            </a:r>
            <a:r>
              <a:rPr lang="el-GR" sz="1600" b="1" i="0" u="none" strike="noStrike" cap="none" dirty="0">
                <a:solidFill>
                  <a:srgbClr val="013476"/>
                </a:solidFill>
                <a:latin typeface="Arial"/>
                <a:ea typeface="Arial"/>
                <a:cs typeface="Arial"/>
                <a:sym typeface="Arial"/>
              </a:rPr>
              <a:t>δοκιμασίας διακρίβωσης των δεξιοτήτων </a:t>
            </a:r>
            <a:r>
              <a:rPr lang="el-GR" sz="1600" b="0" i="0" u="none" strike="noStrike" cap="none" dirty="0">
                <a:solidFill>
                  <a:srgbClr val="013476"/>
                </a:solidFill>
                <a:latin typeface="Arial"/>
                <a:ea typeface="Arial"/>
                <a:cs typeface="Arial"/>
                <a:sym typeface="Arial"/>
              </a:rPr>
              <a:t>των υποψηφίων.</a:t>
            </a:r>
            <a:endParaRPr dirty="0"/>
          </a:p>
        </p:txBody>
      </p:sp>
      <p:sp>
        <p:nvSpPr>
          <p:cNvPr id="327" name="Google Shape;327;p27"/>
          <p:cNvSpPr txBox="1"/>
          <p:nvPr/>
        </p:nvSpPr>
        <p:spPr>
          <a:xfrm>
            <a:off x="5275941" y="4348774"/>
            <a:ext cx="1524663" cy="6656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None/>
            </a:pPr>
            <a:r>
              <a:rPr lang="el-GR" sz="1600" b="1" i="0" u="none" strike="noStrike" cap="none" dirty="0" err="1">
                <a:solidFill>
                  <a:srgbClr val="013476"/>
                </a:solidFill>
                <a:latin typeface="Arial"/>
                <a:ea typeface="Arial"/>
                <a:cs typeface="Arial"/>
                <a:sym typeface="Arial"/>
              </a:rPr>
              <a:t>Μοριοδότηση</a:t>
            </a:r>
            <a:r>
              <a:rPr lang="el-GR" sz="1600" b="0" i="0" u="none" strike="noStrike" cap="none" dirty="0">
                <a:solidFill>
                  <a:srgbClr val="013476"/>
                </a:solidFill>
                <a:latin typeface="Arial"/>
                <a:ea typeface="Arial"/>
                <a:cs typeface="Arial"/>
                <a:sym typeface="Arial"/>
              </a:rPr>
              <a:t> τυπικών προσόντων και εργασιακής εμπειρίας.</a:t>
            </a:r>
            <a:endParaRPr dirty="0"/>
          </a:p>
        </p:txBody>
      </p:sp>
      <p:pic>
        <p:nvPicPr>
          <p:cNvPr id="328" name="Google Shape;328;p27" descr="A white circle with blue number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28505" y="2445078"/>
            <a:ext cx="1435777" cy="1435777"/>
          </a:xfrm>
          <a:prstGeom prst="rect">
            <a:avLst/>
          </a:prstGeom>
          <a:noFill/>
          <a:ln>
            <a:noFill/>
          </a:ln>
        </p:spPr>
      </p:pic>
      <p:pic>
        <p:nvPicPr>
          <p:cNvPr id="329" name="Google Shape;329;p27" descr="A white circle with blue text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90682" y="1455393"/>
            <a:ext cx="1435777" cy="1435777"/>
          </a:xfrm>
          <a:prstGeom prst="rect">
            <a:avLst/>
          </a:prstGeom>
          <a:noFill/>
          <a:ln>
            <a:noFill/>
          </a:ln>
        </p:spPr>
      </p:pic>
      <p:pic>
        <p:nvPicPr>
          <p:cNvPr id="330" name="Google Shape;330;p27" descr="A white circle with blue text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017262" y="486318"/>
            <a:ext cx="1435777" cy="1435777"/>
          </a:xfrm>
          <a:prstGeom prst="rect">
            <a:avLst/>
          </a:prstGeom>
          <a:noFill/>
          <a:ln>
            <a:noFill/>
          </a:ln>
        </p:spPr>
      </p:pic>
      <p:pic>
        <p:nvPicPr>
          <p:cNvPr id="331" name="Google Shape;331;p27" descr="A white circle with blue text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756120" y="3491819"/>
            <a:ext cx="1435777" cy="1435777"/>
          </a:xfrm>
          <a:prstGeom prst="rect">
            <a:avLst/>
          </a:prstGeom>
          <a:noFill/>
          <a:ln>
            <a:noFill/>
          </a:ln>
        </p:spPr>
      </p:pic>
      <p:pic>
        <p:nvPicPr>
          <p:cNvPr id="332" name="Google Shape;332;p27" descr="A white circle with blue text&#10;&#10;Description automatically generated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36299" y="4430401"/>
            <a:ext cx="1435777" cy="143577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33" name="Google Shape;333;p27"/>
          <p:cNvCxnSpPr/>
          <p:nvPr/>
        </p:nvCxnSpPr>
        <p:spPr>
          <a:xfrm>
            <a:off x="473573" y="5970050"/>
            <a:ext cx="11244853" cy="0"/>
          </a:xfrm>
          <a:prstGeom prst="straightConnector1">
            <a:avLst/>
          </a:prstGeom>
          <a:noFill/>
          <a:ln w="9525" cap="flat" cmpd="sng">
            <a:solidFill>
              <a:srgbClr val="0A9EE2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334" name="Google Shape;334;p27" descr="Blue text on a black background&#10;&#10;Description automatically generated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73573" y="6177794"/>
            <a:ext cx="1844588" cy="46114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35" name="Google Shape;335;p27"/>
          <p:cNvCxnSpPr/>
          <p:nvPr/>
        </p:nvCxnSpPr>
        <p:spPr>
          <a:xfrm>
            <a:off x="5884811" y="3711765"/>
            <a:ext cx="0" cy="533137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dot"/>
            <a:round/>
            <a:headEnd type="none" w="sm" len="sm"/>
            <a:tailEnd type="none" w="sm" len="sm"/>
          </a:ln>
        </p:spPr>
      </p:cxnSp>
      <p:cxnSp>
        <p:nvCxnSpPr>
          <p:cNvPr id="336" name="Google Shape;336;p27"/>
          <p:cNvCxnSpPr/>
          <p:nvPr/>
        </p:nvCxnSpPr>
        <p:spPr>
          <a:xfrm>
            <a:off x="3396881" y="3182744"/>
            <a:ext cx="0" cy="451277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dot"/>
            <a:round/>
            <a:headEnd type="none" w="sm" len="sm"/>
            <a:tailEnd type="none" w="sm" len="sm"/>
          </a:ln>
        </p:spPr>
      </p:cxnSp>
      <p:cxnSp>
        <p:nvCxnSpPr>
          <p:cNvPr id="337" name="Google Shape;337;p27"/>
          <p:cNvCxnSpPr/>
          <p:nvPr/>
        </p:nvCxnSpPr>
        <p:spPr>
          <a:xfrm rot="10800000">
            <a:off x="10646976" y="1799063"/>
            <a:ext cx="0" cy="737049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dot"/>
            <a:round/>
            <a:headEnd type="none" w="sm" len="sm"/>
            <a:tailEnd type="none" w="sm" len="sm"/>
          </a:ln>
        </p:spPr>
      </p:cxnSp>
      <p:cxnSp>
        <p:nvCxnSpPr>
          <p:cNvPr id="339" name="Google Shape;339;p27"/>
          <p:cNvCxnSpPr/>
          <p:nvPr/>
        </p:nvCxnSpPr>
        <p:spPr>
          <a:xfrm rot="10800000">
            <a:off x="8299108" y="2746369"/>
            <a:ext cx="0" cy="607396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dot"/>
            <a:round/>
            <a:headEnd type="none" w="sm" len="sm"/>
            <a:tailEnd type="none" w="sm" len="sm"/>
          </a:ln>
        </p:spPr>
      </p:cxnSp>
      <p:sp>
        <p:nvSpPr>
          <p:cNvPr id="22" name="Google Shape;345;p28">
            <a:extLst>
              <a:ext uri="{FF2B5EF4-FFF2-40B4-BE49-F238E27FC236}">
                <a16:creationId xmlns:a16="http://schemas.microsoft.com/office/drawing/2014/main" xmlns="" id="{947E59A3-FA5F-3646-A691-C70B927FD71B}"/>
              </a:ext>
            </a:extLst>
          </p:cNvPr>
          <p:cNvSpPr txBox="1"/>
          <p:nvPr/>
        </p:nvSpPr>
        <p:spPr>
          <a:xfrm>
            <a:off x="7546574" y="3062269"/>
            <a:ext cx="1893888" cy="12989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None/>
            </a:pPr>
            <a:r>
              <a:rPr lang="el-GR" sz="1600" b="0" i="0" u="none" strike="noStrike" cap="none" dirty="0">
                <a:solidFill>
                  <a:srgbClr val="013476"/>
                </a:solidFill>
                <a:latin typeface="Arial"/>
                <a:ea typeface="Arial"/>
                <a:cs typeface="Arial"/>
                <a:sym typeface="Arial"/>
              </a:rPr>
              <a:t>Κλήση σε δομημένη </a:t>
            </a:r>
            <a:r>
              <a:rPr lang="el-GR" sz="1600" b="1" i="0" u="none" strike="noStrike" cap="none" dirty="0">
                <a:solidFill>
                  <a:srgbClr val="013476"/>
                </a:solidFill>
                <a:latin typeface="Arial"/>
                <a:ea typeface="Arial"/>
                <a:cs typeface="Arial"/>
                <a:sym typeface="Arial"/>
              </a:rPr>
              <a:t>συνέντευξη</a:t>
            </a:r>
            <a:r>
              <a:rPr lang="el-GR" sz="1600" b="0" i="0" u="none" strike="noStrike" cap="none" dirty="0">
                <a:solidFill>
                  <a:srgbClr val="013476"/>
                </a:solidFill>
                <a:latin typeface="Arial"/>
                <a:ea typeface="Arial"/>
                <a:cs typeface="Arial"/>
                <a:sym typeface="Arial"/>
              </a:rPr>
              <a:t> των 7 πρώτων υποψηφίων για κάθε θέση. </a:t>
            </a:r>
            <a:endParaRPr sz="1600" b="0" i="0" u="none" strike="noStrike" cap="none" dirty="0">
              <a:solidFill>
                <a:srgbClr val="01347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346;p28">
            <a:extLst>
              <a:ext uri="{FF2B5EF4-FFF2-40B4-BE49-F238E27FC236}">
                <a16:creationId xmlns:a16="http://schemas.microsoft.com/office/drawing/2014/main" xmlns="" id="{321C9222-E07D-784C-95F5-357A0713C17D}"/>
              </a:ext>
            </a:extLst>
          </p:cNvPr>
          <p:cNvSpPr txBox="1"/>
          <p:nvPr/>
        </p:nvSpPr>
        <p:spPr>
          <a:xfrm>
            <a:off x="9762008" y="3299265"/>
            <a:ext cx="2277103" cy="12936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None/>
            </a:pPr>
            <a:endParaRPr sz="1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None/>
            </a:pPr>
            <a:endParaRPr sz="1600" b="0" i="0" u="none" strike="noStrike" cap="none" dirty="0">
              <a:solidFill>
                <a:srgbClr val="01347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None/>
            </a:pPr>
            <a:endParaRPr sz="1600" b="0" i="0" u="none" strike="noStrike" cap="none" dirty="0">
              <a:solidFill>
                <a:srgbClr val="013476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SzPts val="1600"/>
            </a:pPr>
            <a:r>
              <a:rPr lang="el-GR" sz="1600" b="0" i="0" u="none" strike="noStrike" cap="none" dirty="0">
                <a:solidFill>
                  <a:srgbClr val="013476"/>
                </a:solidFill>
                <a:latin typeface="Arial"/>
                <a:ea typeface="Arial"/>
                <a:cs typeface="Arial"/>
                <a:sym typeface="Arial"/>
              </a:rPr>
              <a:t>Κατάρτιση πίνακα των </a:t>
            </a:r>
            <a:r>
              <a:rPr lang="el-GR" sz="1600" b="1" i="0" u="none" strike="noStrike" cap="none" dirty="0">
                <a:solidFill>
                  <a:srgbClr val="013476"/>
                </a:solidFill>
                <a:latin typeface="Arial"/>
                <a:ea typeface="Arial"/>
                <a:cs typeface="Arial"/>
                <a:sym typeface="Arial"/>
              </a:rPr>
              <a:t>τριών επικρατέστερων υποψηφίων </a:t>
            </a:r>
            <a:r>
              <a:rPr lang="el-GR" sz="1600" b="0" i="0" u="none" strike="noStrike" cap="none" dirty="0">
                <a:solidFill>
                  <a:srgbClr val="013476"/>
                </a:solidFill>
                <a:latin typeface="Arial"/>
                <a:ea typeface="Arial"/>
                <a:cs typeface="Arial"/>
                <a:sym typeface="Arial"/>
              </a:rPr>
              <a:t>από την Επιτροπή Επιλογής Στελεχών &amp; </a:t>
            </a:r>
            <a:r>
              <a:rPr lang="el-GR" sz="1600" b="1" i="0" u="none" strike="noStrike" cap="none" dirty="0">
                <a:solidFill>
                  <a:srgbClr val="013476"/>
                </a:solidFill>
                <a:latin typeface="Arial"/>
                <a:ea typeface="Arial"/>
                <a:cs typeface="Arial"/>
                <a:sym typeface="Arial"/>
              </a:rPr>
              <a:t>επιλογή ενός εκ των τριών</a:t>
            </a:r>
            <a:r>
              <a:rPr lang="el-GR" sz="1600" b="0" i="0" u="none" strike="noStrike" cap="none" dirty="0">
                <a:solidFill>
                  <a:srgbClr val="013476"/>
                </a:solidFill>
                <a:latin typeface="Arial"/>
                <a:ea typeface="Arial"/>
                <a:cs typeface="Arial"/>
                <a:sym typeface="Arial"/>
              </a:rPr>
              <a:t> από τον αρμόδιο Υπουργό. </a:t>
            </a:r>
            <a:endParaRPr lang="el-GR" sz="1600" dirty="0"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None/>
            </a:pPr>
            <a:endParaRPr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3476"/>
        </a:solidFill>
        <a:effectLst/>
      </p:bgPr>
    </p:bg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" name="Google Shape;368;p29" descr="A group of people smiling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29"/>
          <p:cNvSpPr txBox="1">
            <a:spLocks noGrp="1"/>
          </p:cNvSpPr>
          <p:nvPr>
            <p:ph type="title"/>
          </p:nvPr>
        </p:nvSpPr>
        <p:spPr>
          <a:xfrm>
            <a:off x="416169" y="48058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l-GR" b="1">
                <a:solidFill>
                  <a:srgbClr val="0A9EE2"/>
                </a:solidFill>
                <a:latin typeface="Arial"/>
                <a:ea typeface="Arial"/>
                <a:cs typeface="Arial"/>
                <a:sym typeface="Arial"/>
              </a:rPr>
              <a:t>Οφέλη για τον πολίτη</a:t>
            </a:r>
            <a:endParaRPr/>
          </a:p>
        </p:txBody>
      </p:sp>
      <p:sp>
        <p:nvSpPr>
          <p:cNvPr id="370" name="Google Shape;370;p29"/>
          <p:cNvSpPr txBox="1">
            <a:spLocks noGrp="1"/>
          </p:cNvSpPr>
          <p:nvPr>
            <p:ph type="body" idx="1"/>
          </p:nvPr>
        </p:nvSpPr>
        <p:spPr>
          <a:xfrm>
            <a:off x="315430" y="1565073"/>
            <a:ext cx="7871847" cy="44001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A9EE2"/>
              </a:buClr>
              <a:buSzPts val="1800"/>
              <a:buChar char="•"/>
            </a:pPr>
            <a:r>
              <a:rPr lang="el-GR" sz="2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Διοικήσεις φορέων υψηλότερης ποιότητας με περισσότερες δυνατότητες </a:t>
            </a:r>
            <a:endParaRPr sz="2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rgbClr val="0A9EE2"/>
              </a:buClr>
              <a:buSzPts val="1800"/>
              <a:buChar char="•"/>
            </a:pPr>
            <a:r>
              <a:rPr lang="el-GR" sz="2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Καλύτερες δημόσιες υπηρεσίες για όλους, ταχύτερη εξυπηρέτηση </a:t>
            </a:r>
            <a:endParaRPr sz="2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rgbClr val="0A9EE2"/>
              </a:buClr>
              <a:buSzPts val="1800"/>
              <a:buChar char="•"/>
            </a:pPr>
            <a:r>
              <a:rPr lang="el-GR" sz="2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Διαφάνεια και αντικειμενικότητα στην επιλογή διοικήσεων</a:t>
            </a:r>
            <a:endParaRPr/>
          </a:p>
          <a:p>
            <a:pPr marL="457200" lvl="0" indent="-342900" algn="l" rtl="0">
              <a:lnSpc>
                <a:spcPct val="90000"/>
              </a:lnSpc>
              <a:spcBef>
                <a:spcPts val="2200"/>
              </a:spcBef>
              <a:spcAft>
                <a:spcPts val="1200"/>
              </a:spcAft>
              <a:buClr>
                <a:srgbClr val="0A9EE2"/>
              </a:buClr>
              <a:buSzPts val="1800"/>
              <a:buChar char="•"/>
            </a:pPr>
            <a:r>
              <a:rPr lang="el-GR" sz="2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Επίτευξη στόχων και συνεχής αξιολόγηση</a:t>
            </a:r>
            <a:endParaRPr sz="2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71" name="Google Shape;371;p29"/>
          <p:cNvPicPr preferRelativeResize="0"/>
          <p:nvPr/>
        </p:nvPicPr>
        <p:blipFill rotWithShape="1">
          <a:blip r:embed="rId4">
            <a:alphaModFix/>
          </a:blip>
          <a:srcRect r="50283"/>
          <a:stretch/>
        </p:blipFill>
        <p:spPr>
          <a:xfrm>
            <a:off x="9416467" y="387400"/>
            <a:ext cx="2775533" cy="5582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2" name="Google Shape;372;p29" descr="A black background with white text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73573" y="6177794"/>
            <a:ext cx="1830873" cy="45771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73" name="Google Shape;373;p29"/>
          <p:cNvCxnSpPr/>
          <p:nvPr/>
        </p:nvCxnSpPr>
        <p:spPr>
          <a:xfrm>
            <a:off x="473573" y="5970050"/>
            <a:ext cx="11244853" cy="0"/>
          </a:xfrm>
          <a:prstGeom prst="straightConnector1">
            <a:avLst/>
          </a:prstGeom>
          <a:noFill/>
          <a:ln w="9525" cap="flat" cmpd="sng">
            <a:solidFill>
              <a:srgbClr val="0A9EE2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3476"/>
        </a:solidFill>
        <a:effectLst/>
      </p:bgPr>
    </p:bg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" name="Google Shape;378;p30" descr="A black background with white tex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3573" y="6177794"/>
            <a:ext cx="1830873" cy="45771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79" name="Google Shape;379;p30"/>
          <p:cNvCxnSpPr/>
          <p:nvPr/>
        </p:nvCxnSpPr>
        <p:spPr>
          <a:xfrm>
            <a:off x="473573" y="5970050"/>
            <a:ext cx="11244853" cy="0"/>
          </a:xfrm>
          <a:prstGeom prst="straightConnector1">
            <a:avLst/>
          </a:prstGeom>
          <a:noFill/>
          <a:ln w="9525" cap="flat" cmpd="sng">
            <a:solidFill>
              <a:srgbClr val="0A9EE2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380" name="Google Shape;380;p30"/>
          <p:cNvPicPr preferRelativeResize="0"/>
          <p:nvPr/>
        </p:nvPicPr>
        <p:blipFill rotWithShape="1">
          <a:blip r:embed="rId4">
            <a:alphaModFix amt="50000"/>
          </a:blip>
          <a:srcRect/>
          <a:stretch/>
        </p:blipFill>
        <p:spPr>
          <a:xfrm>
            <a:off x="3550075" y="670459"/>
            <a:ext cx="5091848" cy="5091848"/>
          </a:xfrm>
          <a:prstGeom prst="rect">
            <a:avLst/>
          </a:prstGeom>
          <a:noFill/>
          <a:ln>
            <a:noFill/>
          </a:ln>
        </p:spPr>
      </p:pic>
      <p:sp>
        <p:nvSpPr>
          <p:cNvPr id="383" name="Google Shape;383;p30"/>
          <p:cNvSpPr txBox="1"/>
          <p:nvPr/>
        </p:nvSpPr>
        <p:spPr>
          <a:xfrm>
            <a:off x="1497495" y="3178982"/>
            <a:ext cx="9197008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l-GR" sz="32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Για ένα κράτος που βάζει πάντα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l-GR" sz="32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τον πολίτη στο επίκεντρο</a:t>
            </a:r>
            <a:endParaRPr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6D0908F-274C-6D63-B57B-9539CFCC076B}"/>
              </a:ext>
            </a:extLst>
          </p:cNvPr>
          <p:cNvSpPr txBox="1"/>
          <p:nvPr/>
        </p:nvSpPr>
        <p:spPr>
          <a:xfrm>
            <a:off x="2368109" y="2005307"/>
            <a:ext cx="745578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sz="2200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Αποτελεσματικότερο, σύγχρονο Δημόσιο με νέο σύστημα επιλογής </a:t>
            </a:r>
            <a:r>
              <a:rPr lang="el-GR" sz="2200" b="0" i="0" u="none" strike="noStrike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και αξιολόγησης </a:t>
            </a:r>
            <a:r>
              <a:rPr lang="el-GR" sz="2200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των διοικήσεων των φορέων του Δημοσίου προς όφελος των πολιτών.</a:t>
            </a:r>
            <a:endParaRPr lang="en-US" sz="2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3476"/>
        </a:solidFill>
        <a:effectLst/>
      </p:bgPr>
    </p:bg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" name="Google Shape;389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09715" y="1787289"/>
            <a:ext cx="3972570" cy="26402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Google Shape;174;p5" descr="A person holding a paper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598" t="662" r="597" b="661"/>
          <a:stretch/>
        </p:blipFill>
        <p:spPr>
          <a:xfrm>
            <a:off x="0" y="1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5"/>
          <p:cNvSpPr txBox="1"/>
          <p:nvPr/>
        </p:nvSpPr>
        <p:spPr>
          <a:xfrm>
            <a:off x="938695" y="1746626"/>
            <a:ext cx="4664247" cy="21242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l-GR" sz="4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Νομοθετικό Έργο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l-GR" sz="4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Υπουργείου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l-GR" sz="4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Εσωτερικών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l-GR" sz="4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l-GR" sz="4000" b="1" i="0" u="none" strike="noStrike" cap="none" baseline="30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ης</a:t>
            </a:r>
            <a:r>
              <a:rPr lang="el-GR" sz="4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κυβερνητικής θητείας</a:t>
            </a:r>
            <a:endParaRPr sz="40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76" name="Google Shape;176;p5"/>
          <p:cNvGrpSpPr/>
          <p:nvPr/>
        </p:nvGrpSpPr>
        <p:grpSpPr>
          <a:xfrm>
            <a:off x="6096000" y="1001040"/>
            <a:ext cx="5056406" cy="4855917"/>
            <a:chOff x="5830090" y="1080054"/>
            <a:chExt cx="5056406" cy="4855917"/>
          </a:xfrm>
        </p:grpSpPr>
        <p:cxnSp>
          <p:nvCxnSpPr>
            <p:cNvPr id="177" name="Google Shape;177;p5"/>
            <p:cNvCxnSpPr/>
            <p:nvPr/>
          </p:nvCxnSpPr>
          <p:spPr>
            <a:xfrm rot="10800000">
              <a:off x="6096000" y="1273863"/>
              <a:ext cx="182880" cy="0"/>
            </a:xfrm>
            <a:prstGeom prst="straightConnector1">
              <a:avLst/>
            </a:prstGeom>
            <a:noFill/>
            <a:ln w="12700" cap="flat" cmpd="sng">
              <a:solidFill>
                <a:srgbClr val="029EE1"/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178" name="Google Shape;178;p5"/>
            <p:cNvCxnSpPr>
              <a:endCxn id="179" idx="0"/>
            </p:cNvCxnSpPr>
            <p:nvPr/>
          </p:nvCxnSpPr>
          <p:spPr>
            <a:xfrm rot="10800000">
              <a:off x="5902090" y="1201863"/>
              <a:ext cx="0" cy="4612800"/>
            </a:xfrm>
            <a:prstGeom prst="straightConnector1">
              <a:avLst/>
            </a:prstGeom>
            <a:noFill/>
            <a:ln w="12700" cap="flat" cmpd="sng">
              <a:solidFill>
                <a:srgbClr val="029EE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179" name="Google Shape;179;p5"/>
            <p:cNvSpPr/>
            <p:nvPr/>
          </p:nvSpPr>
          <p:spPr>
            <a:xfrm>
              <a:off x="5830090" y="1201863"/>
              <a:ext cx="144000" cy="144000"/>
            </a:xfrm>
            <a:prstGeom prst="ellipse">
              <a:avLst/>
            </a:prstGeom>
            <a:solidFill>
              <a:srgbClr val="029EE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endPara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" name="Google Shape;180;p5"/>
            <p:cNvSpPr txBox="1"/>
            <p:nvPr/>
          </p:nvSpPr>
          <p:spPr>
            <a:xfrm>
              <a:off x="6392603" y="1080054"/>
              <a:ext cx="4094651" cy="127727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l-GR" sz="1800" b="1" i="0" u="none" strike="noStrike" cap="none" dirty="0">
                  <a:solidFill>
                    <a:srgbClr val="0A9EE2"/>
                  </a:solidFill>
                  <a:latin typeface="Arial"/>
                  <a:ea typeface="Arial"/>
                  <a:cs typeface="Arial"/>
                  <a:sym typeface="Arial"/>
                </a:rPr>
                <a:t>Ν. 5044/2023</a:t>
              </a:r>
              <a:endParaRPr sz="1800" b="1" i="0" u="none" strike="noStrike" cap="none" dirty="0">
                <a:solidFill>
                  <a:srgbClr val="0A9EE2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None/>
              </a:pPr>
              <a:r>
                <a:rPr lang="el-GR" sz="18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Άρση όλων των περιορισμών στην άσκηση του εκλογικού δικαιώματος Ελλήνων πολιτών από το εξωτερικό. </a:t>
              </a:r>
              <a:endParaRPr sz="1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Google Shape;181;p5"/>
            <p:cNvSpPr txBox="1"/>
            <p:nvPr/>
          </p:nvSpPr>
          <p:spPr>
            <a:xfrm>
              <a:off x="6392603" y="2887748"/>
              <a:ext cx="3512011" cy="127727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lvl="0"/>
              <a:r>
                <a:rPr lang="el-GR" sz="1800" b="1" dirty="0">
                  <a:solidFill>
                    <a:srgbClr val="0A9EE2"/>
                  </a:solidFill>
                </a:rPr>
                <a:t>Ν. 5056/2023</a:t>
              </a:r>
            </a:p>
            <a:p>
              <a:pPr marL="0" marR="0" lvl="0" indent="0" algn="l" rtl="0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None/>
              </a:pPr>
              <a:r>
                <a:rPr lang="el-GR" sz="18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Αναμόρφωση του συστήματος διακυβέρνησης των Οργανισμών Τοπικής Αυτοδιοίκησης.</a:t>
              </a:r>
              <a:endParaRPr sz="1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182;p5"/>
            <p:cNvSpPr txBox="1"/>
            <p:nvPr/>
          </p:nvSpPr>
          <p:spPr>
            <a:xfrm>
              <a:off x="6395149" y="4658698"/>
              <a:ext cx="4491347" cy="127727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l-GR" sz="1800" b="1" i="0" u="none" strike="noStrike" cap="none">
                  <a:solidFill>
                    <a:srgbClr val="0A9EE2"/>
                  </a:solidFill>
                  <a:latin typeface="Arial"/>
                  <a:ea typeface="Arial"/>
                  <a:cs typeface="Arial"/>
                  <a:sym typeface="Arial"/>
                </a:rPr>
                <a:t>Νομοσχέδιο</a:t>
              </a:r>
              <a:endParaRPr sz="1800" b="1" i="0" u="none" strike="noStrike" cap="none">
                <a:solidFill>
                  <a:srgbClr val="0A9EE2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None/>
              </a:pPr>
              <a:r>
                <a:rPr lang="el-GR"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Νέο πλαίσιο επιλογής διοικήσεων των φορέων του Δημοσίου και ενίσχυση της αποτελεσματικότητάς τους.</a:t>
              </a: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" name="Google Shape;183;p5"/>
            <p:cNvSpPr/>
            <p:nvPr/>
          </p:nvSpPr>
          <p:spPr>
            <a:xfrm>
              <a:off x="5830090" y="3009342"/>
              <a:ext cx="144000" cy="144000"/>
            </a:xfrm>
            <a:prstGeom prst="ellipse">
              <a:avLst/>
            </a:prstGeom>
            <a:solidFill>
              <a:srgbClr val="029EE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endPara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" name="Google Shape;184;p5"/>
            <p:cNvSpPr/>
            <p:nvPr/>
          </p:nvSpPr>
          <p:spPr>
            <a:xfrm>
              <a:off x="5830090" y="4780104"/>
              <a:ext cx="144000" cy="144000"/>
            </a:xfrm>
            <a:prstGeom prst="ellipse">
              <a:avLst/>
            </a:prstGeom>
            <a:solidFill>
              <a:srgbClr val="029EE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endPara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85" name="Google Shape;185;p5"/>
            <p:cNvCxnSpPr/>
            <p:nvPr/>
          </p:nvCxnSpPr>
          <p:spPr>
            <a:xfrm rot="10800000">
              <a:off x="6096000" y="3082343"/>
              <a:ext cx="182880" cy="0"/>
            </a:xfrm>
            <a:prstGeom prst="straightConnector1">
              <a:avLst/>
            </a:prstGeom>
            <a:noFill/>
            <a:ln w="12700" cap="flat" cmpd="sng">
              <a:solidFill>
                <a:srgbClr val="029EE1"/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186" name="Google Shape;186;p5"/>
            <p:cNvCxnSpPr/>
            <p:nvPr/>
          </p:nvCxnSpPr>
          <p:spPr>
            <a:xfrm rot="10800000">
              <a:off x="6096000" y="4850183"/>
              <a:ext cx="182880" cy="0"/>
            </a:xfrm>
            <a:prstGeom prst="straightConnector1">
              <a:avLst/>
            </a:prstGeom>
            <a:noFill/>
            <a:ln w="12700" cap="flat" cmpd="sng">
              <a:solidFill>
                <a:srgbClr val="029EE1"/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3476"/>
        </a:solidFill>
        <a:effectLst/>
      </p:bgPr>
    </p:bg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"/>
          <p:cNvSpPr txBox="1"/>
          <p:nvPr/>
        </p:nvSpPr>
        <p:spPr>
          <a:xfrm>
            <a:off x="473573" y="275388"/>
            <a:ext cx="11553107" cy="4198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Σ/Ν «Νέο πλαίσιο επιλογής διοικήσεων των φορέων του δημοσίου και ενίσχυση της αποτελεσματικότητάς τους»</a:t>
            </a:r>
            <a:endParaRPr/>
          </a:p>
        </p:txBody>
      </p:sp>
      <p:pic>
        <p:nvPicPr>
          <p:cNvPr id="193" name="Google Shape;193;p2" descr="A black background with white tex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3573" y="6177794"/>
            <a:ext cx="1830873" cy="45771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4" name="Google Shape;194;p2"/>
          <p:cNvCxnSpPr/>
          <p:nvPr/>
        </p:nvCxnSpPr>
        <p:spPr>
          <a:xfrm>
            <a:off x="473573" y="5970050"/>
            <a:ext cx="11244853" cy="0"/>
          </a:xfrm>
          <a:prstGeom prst="straightConnector1">
            <a:avLst/>
          </a:prstGeom>
          <a:noFill/>
          <a:ln w="9525" cap="flat" cmpd="sng">
            <a:solidFill>
              <a:srgbClr val="0A9EE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95" name="Google Shape;195;p2"/>
          <p:cNvSpPr txBox="1"/>
          <p:nvPr/>
        </p:nvSpPr>
        <p:spPr>
          <a:xfrm>
            <a:off x="1235324" y="1591647"/>
            <a:ext cx="7282024" cy="13400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lang="el-GR" sz="2900">
                <a:solidFill>
                  <a:schemeClr val="lt1"/>
                </a:solidFill>
              </a:rPr>
              <a:t>Αναβαθμισμένα κριτήρια επιλογής διοικήσεων, στοχοθεσία και αξιολόγηση οδηγούν το Δημόσιο στη νέα εποχή.</a:t>
            </a:r>
            <a:endParaRPr/>
          </a:p>
        </p:txBody>
      </p:sp>
      <p:pic>
        <p:nvPicPr>
          <p:cNvPr id="196" name="Google Shape;196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773014" y="963358"/>
            <a:ext cx="4507332" cy="4507332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2"/>
          <p:cNvSpPr txBox="1"/>
          <p:nvPr/>
        </p:nvSpPr>
        <p:spPr>
          <a:xfrm>
            <a:off x="1235324" y="3031718"/>
            <a:ext cx="7109375" cy="1837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lang="el-GR" sz="3400" b="1" i="0" u="none" strike="noStrike" cap="none" dirty="0">
                <a:solidFill>
                  <a:srgbClr val="0A9EE2"/>
                </a:solidFill>
                <a:latin typeface="Arial"/>
                <a:ea typeface="Arial"/>
                <a:cs typeface="Arial"/>
                <a:sym typeface="Arial"/>
              </a:rPr>
              <a:t>Για ένα κράτος σύγχρονο και αποτελεσματικό που βάζει πάντα τον πολίτη στο επίκεντρο.</a:t>
            </a: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3476"/>
        </a:solidFill>
        <a:effectLst/>
      </p:bgPr>
    </p:bg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Google Shape;203;p21" descr="A black background with white tex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3573" y="6177794"/>
            <a:ext cx="1830873" cy="45771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4" name="Google Shape;204;p21"/>
          <p:cNvCxnSpPr/>
          <p:nvPr/>
        </p:nvCxnSpPr>
        <p:spPr>
          <a:xfrm>
            <a:off x="473573" y="5970050"/>
            <a:ext cx="11244853" cy="0"/>
          </a:xfrm>
          <a:prstGeom prst="straightConnector1">
            <a:avLst/>
          </a:prstGeom>
          <a:noFill/>
          <a:ln w="9525" cap="flat" cmpd="sng">
            <a:solidFill>
              <a:srgbClr val="0A9EE2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205" name="Google Shape;205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140111" y="1133071"/>
            <a:ext cx="4103777" cy="4103777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21"/>
          <p:cNvSpPr txBox="1"/>
          <p:nvPr/>
        </p:nvSpPr>
        <p:spPr>
          <a:xfrm>
            <a:off x="1235324" y="1804785"/>
            <a:ext cx="7996237" cy="2760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800" b="0" i="0" u="none" strike="noStrike" cap="none" dirty="0">
                <a:solidFill>
                  <a:srgbClr val="0A9EE2"/>
                </a:solidFill>
                <a:sym typeface="Arial"/>
              </a:rPr>
              <a:t>&gt; 600 θέσεις</a:t>
            </a:r>
            <a:endParaRPr sz="2800" dirty="0"/>
          </a:p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l-GR" sz="2800" b="1" dirty="0">
                <a:solidFill>
                  <a:schemeClr val="lt1"/>
                </a:solidFill>
              </a:rPr>
              <a:t>Πρόεδροι, Αντιπρόεδροι, Διοικητές, Αναπληρωτές Διοικητές, Υποδιοικητές, Διευθύνοντες και Εντεταλμένοι Σύμβουλοι σε Νομικά Πρόσωπα Δημοσίου Δικαίου και Νομικά Πρόσωπα Ιδιωτικού Δικαίου για τα οποία η επιλογή των διοικήσεων ανήκει στην Κυβέρνηση. </a:t>
            </a:r>
            <a:endParaRPr sz="2800" dirty="0"/>
          </a:p>
        </p:txBody>
      </p:sp>
      <p:sp>
        <p:nvSpPr>
          <p:cNvPr id="207" name="Google Shape;207;p21"/>
          <p:cNvSpPr txBox="1"/>
          <p:nvPr/>
        </p:nvSpPr>
        <p:spPr>
          <a:xfrm>
            <a:off x="473573" y="275388"/>
            <a:ext cx="11553107" cy="4198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Σ/Ν «Νέο πλαίσιο επιλογής διοικήσεων των φορέων του δημοσίου και ενίσχυση της αποτελεσματικότητάς τους»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3476"/>
        </a:solidFill>
        <a:effectLst/>
      </p:bgPr>
    </p:bg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4"/>
          <p:cNvSpPr txBox="1"/>
          <p:nvPr/>
        </p:nvSpPr>
        <p:spPr>
          <a:xfrm>
            <a:off x="550863" y="334334"/>
            <a:ext cx="6027733" cy="4531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l-GR"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 ΑΞΟΝΕΣ</a:t>
            </a: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" name="Google Shape;214;p4"/>
          <p:cNvSpPr txBox="1"/>
          <p:nvPr/>
        </p:nvSpPr>
        <p:spPr>
          <a:xfrm>
            <a:off x="955146" y="1382433"/>
            <a:ext cx="4565012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200" b="0" i="0" u="none" strike="noStrike" cap="none">
                <a:solidFill>
                  <a:srgbClr val="0A9EE2"/>
                </a:solidFill>
                <a:latin typeface="Arial"/>
                <a:ea typeface="Arial"/>
                <a:cs typeface="Arial"/>
                <a:sym typeface="Arial"/>
              </a:rPr>
              <a:t>Νέο σύστημα </a:t>
            </a:r>
            <a:r>
              <a:rPr lang="el-GR" sz="2200" b="0" i="0" u="sng" strike="noStrike" cap="none">
                <a:solidFill>
                  <a:srgbClr val="0A9EE2"/>
                </a:solidFill>
                <a:latin typeface="Arial"/>
                <a:ea typeface="Arial"/>
                <a:cs typeface="Arial"/>
                <a:sym typeface="Arial"/>
              </a:rPr>
              <a:t>επιλογής</a:t>
            </a:r>
            <a:r>
              <a:rPr lang="el-GR" sz="2200" b="0" i="0" u="none" strike="noStrike" cap="none">
                <a:solidFill>
                  <a:srgbClr val="0A9EE2"/>
                </a:solidFill>
                <a:latin typeface="Arial"/>
                <a:ea typeface="Arial"/>
                <a:cs typeface="Arial"/>
                <a:sym typeface="Arial"/>
              </a:rPr>
              <a:t> διοικήσεων</a:t>
            </a:r>
            <a:r>
              <a:rPr lang="el-GR" sz="2200" b="0" i="0" u="sng" strike="noStrike" cap="none">
                <a:solidFill>
                  <a:srgbClr val="0A9EE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l-GR" sz="2200" b="0" i="0" u="none" strike="noStrike" cap="none">
                <a:solidFill>
                  <a:srgbClr val="0A9EE2"/>
                </a:solidFill>
                <a:latin typeface="Arial"/>
                <a:ea typeface="Arial"/>
                <a:cs typeface="Arial"/>
                <a:sym typeface="Arial"/>
              </a:rPr>
              <a:t>φορέων του Δημοσίου Τομέα </a:t>
            </a:r>
            <a:endParaRPr sz="2200" b="0" i="0" u="none" strike="noStrike" cap="none">
              <a:solidFill>
                <a:srgbClr val="0A9EE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" name="Google Shape;215;p4"/>
          <p:cNvSpPr txBox="1"/>
          <p:nvPr/>
        </p:nvSpPr>
        <p:spPr>
          <a:xfrm>
            <a:off x="6671842" y="1382432"/>
            <a:ext cx="5046551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200" b="0" i="0" u="none" strike="noStrike" cap="none">
                <a:solidFill>
                  <a:srgbClr val="0A9EE2"/>
                </a:solidFill>
                <a:latin typeface="Arial"/>
                <a:ea typeface="Arial"/>
                <a:cs typeface="Arial"/>
                <a:sym typeface="Arial"/>
              </a:rPr>
              <a:t>Νέο σύστημα </a:t>
            </a:r>
            <a:r>
              <a:rPr lang="el-GR" sz="2200" b="0" i="0" u="sng" strike="noStrike" cap="none">
                <a:solidFill>
                  <a:srgbClr val="0A9EE2"/>
                </a:solidFill>
                <a:latin typeface="Arial"/>
                <a:ea typeface="Arial"/>
                <a:cs typeface="Arial"/>
                <a:sym typeface="Arial"/>
              </a:rPr>
              <a:t>αξιολόγησης</a:t>
            </a:r>
            <a:r>
              <a:rPr lang="el-GR" sz="2200" b="0" i="0" u="none" strike="noStrike" cap="none">
                <a:solidFill>
                  <a:srgbClr val="0A9EE2"/>
                </a:solidFill>
                <a:latin typeface="Arial"/>
                <a:ea typeface="Arial"/>
                <a:cs typeface="Arial"/>
                <a:sym typeface="Arial"/>
              </a:rPr>
              <a:t> διοικήσεων</a:t>
            </a:r>
            <a:r>
              <a:rPr lang="el-GR" sz="2200" b="0" i="0" u="sng" strike="noStrike" cap="none">
                <a:solidFill>
                  <a:srgbClr val="0A9EE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l-GR" sz="2200" b="0" i="0" u="none" strike="noStrike" cap="none">
                <a:solidFill>
                  <a:srgbClr val="0A9EE2"/>
                </a:solidFill>
                <a:latin typeface="Arial"/>
                <a:ea typeface="Arial"/>
                <a:cs typeface="Arial"/>
                <a:sym typeface="Arial"/>
              </a:rPr>
              <a:t>φορέων του Δημοσίου Τομέα</a:t>
            </a:r>
            <a:endParaRPr sz="2200" b="0" i="0" u="none" strike="noStrike" cap="none">
              <a:solidFill>
                <a:srgbClr val="0A9EE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" name="Google Shape;216;p4"/>
          <p:cNvSpPr txBox="1"/>
          <p:nvPr/>
        </p:nvSpPr>
        <p:spPr>
          <a:xfrm>
            <a:off x="955145" y="2374749"/>
            <a:ext cx="4912253" cy="3016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Ομαδοποίηση των φορέων </a:t>
            </a:r>
            <a:r>
              <a:rPr lang="el-GR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ανάλογα με το εύρος και το είδος των αρμοδιοτήτων τους.</a:t>
            </a: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33333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l-GR"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Αυξημένες απαιτήσεις </a:t>
            </a:r>
            <a:r>
              <a:rPr lang="el-GR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και </a:t>
            </a:r>
            <a:r>
              <a:rPr lang="el-GR"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αυστηρά ελάχιστα (on-off) προσόντα.</a:t>
            </a:r>
            <a:r>
              <a:rPr lang="el-GR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33333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l-GR"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Τεστ δεξιοτήτων </a:t>
            </a:r>
            <a:r>
              <a:rPr lang="el-GR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των υποψηφίων με </a:t>
            </a:r>
            <a:r>
              <a:rPr lang="el-GR"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ψηφιακό τρόπο.</a:t>
            </a:r>
            <a:endParaRPr sz="18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33333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l-GR"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Συγκεκριμένες προθεσμίες</a:t>
            </a:r>
            <a:r>
              <a:rPr lang="el-GR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για το σύνολο των φορέων. </a:t>
            </a: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" name="Google Shape;217;p4"/>
          <p:cNvSpPr txBox="1"/>
          <p:nvPr/>
        </p:nvSpPr>
        <p:spPr>
          <a:xfrm>
            <a:off x="6671842" y="2408945"/>
            <a:ext cx="5046575" cy="27699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8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Ετήσια σχέδια δράσης</a:t>
            </a:r>
            <a:r>
              <a:rPr lang="el-GR" sz="1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για κάθε φορέα.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l-GR" sz="18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Συμβόλαια απόδοσης.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l-GR" sz="18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Αύξηση της θητείας των διοικήσεων</a:t>
            </a:r>
            <a:r>
              <a:rPr lang="el-GR" sz="1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από 3 σε 4 έτη. 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l-GR" sz="18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Ετήσια αξιολόγηση των διοικήσεων</a:t>
            </a:r>
            <a:r>
              <a:rPr lang="el-GR" sz="1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l-GR" sz="18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δυνατότητα</a:t>
            </a:r>
            <a:r>
              <a:rPr lang="el-GR" sz="1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l-GR" sz="18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ανταμοιβής</a:t>
            </a:r>
            <a:r>
              <a:rPr lang="el-GR" sz="1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(</a:t>
            </a:r>
            <a:r>
              <a:rPr lang="el-GR" sz="1800" b="0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bonus</a:t>
            </a:r>
            <a:r>
              <a:rPr lang="el-GR" sz="1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παραγωγικότητας) ή </a:t>
            </a:r>
            <a:r>
              <a:rPr lang="el-GR" sz="18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άμεσης λήξης της θητείας τους.</a:t>
            </a:r>
            <a:endParaRPr sz="18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18" name="Google Shape;218;p4"/>
          <p:cNvCxnSpPr/>
          <p:nvPr/>
        </p:nvCxnSpPr>
        <p:spPr>
          <a:xfrm>
            <a:off x="6096000" y="1092396"/>
            <a:ext cx="0" cy="430336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219" name="Google Shape;219;p4" descr="A black background with white tex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3573" y="6177794"/>
            <a:ext cx="1830873" cy="45771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20" name="Google Shape;220;p4"/>
          <p:cNvCxnSpPr/>
          <p:nvPr/>
        </p:nvCxnSpPr>
        <p:spPr>
          <a:xfrm>
            <a:off x="473573" y="5970050"/>
            <a:ext cx="11244853" cy="0"/>
          </a:xfrm>
          <a:prstGeom prst="straightConnector1">
            <a:avLst/>
          </a:prstGeom>
          <a:noFill/>
          <a:ln w="9525" cap="flat" cmpd="sng">
            <a:solidFill>
              <a:srgbClr val="0A9EE2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Google Shape;226;p22" descr="A group of people sitting at a tab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22" descr="A black background with white text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3573" y="6177794"/>
            <a:ext cx="1830873" cy="45771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28" name="Google Shape;228;p22"/>
          <p:cNvCxnSpPr/>
          <p:nvPr/>
        </p:nvCxnSpPr>
        <p:spPr>
          <a:xfrm>
            <a:off x="473573" y="5970050"/>
            <a:ext cx="11244853" cy="0"/>
          </a:xfrm>
          <a:prstGeom prst="straightConnector1">
            <a:avLst/>
          </a:prstGeom>
          <a:noFill/>
          <a:ln w="9525" cap="flat" cmpd="sng">
            <a:solidFill>
              <a:srgbClr val="0A9EE2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229" name="Google Shape;229;p22" descr="A blue outline of a number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360414" y="665638"/>
            <a:ext cx="1443417" cy="107287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22" descr="A blue outline of numbers on a black background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360414" y="1997643"/>
            <a:ext cx="1443417" cy="107287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22" descr="A blue outline of numbers on a black background&#10;&#10;Description automatically generated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374290" y="3329649"/>
            <a:ext cx="1443417" cy="107287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22" descr="A blue outline of numbers on a black background&#10;&#10;Description automatically generated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374290" y="4589354"/>
            <a:ext cx="1443417" cy="107287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22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841447" y="1106214"/>
            <a:ext cx="3829264" cy="3829264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p22"/>
          <p:cNvSpPr txBox="1"/>
          <p:nvPr/>
        </p:nvSpPr>
        <p:spPr>
          <a:xfrm>
            <a:off x="6785541" y="751903"/>
            <a:ext cx="4565012" cy="4801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4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Αναβάθμιση απαιτήσεων </a:t>
            </a:r>
            <a:r>
              <a:rPr lang="el-GR" sz="2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για κάθε θέση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None/>
            </a:pPr>
            <a:r>
              <a:rPr lang="el-GR" sz="2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Ενίσχυση </a:t>
            </a:r>
            <a:r>
              <a:rPr lang="el-GR" sz="24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αξιοκρατίας</a:t>
            </a:r>
            <a:r>
              <a:rPr lang="el-GR" sz="2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και </a:t>
            </a:r>
            <a:r>
              <a:rPr lang="el-GR" sz="24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διαφάνειας</a:t>
            </a:r>
            <a:r>
              <a:rPr lang="el-GR" sz="2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κατά την επιλογή και κατά την αξιολόγηση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None/>
            </a:pPr>
            <a:r>
              <a:rPr lang="el-GR" sz="24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Αποτελεσματικότητα</a:t>
            </a:r>
            <a:r>
              <a:rPr lang="el-GR" sz="2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του συστήματος επιλογής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None/>
            </a:pPr>
            <a:r>
              <a:rPr lang="el-GR" sz="24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Αξιολόγηση</a:t>
            </a:r>
            <a:r>
              <a:rPr lang="el-GR" sz="2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διοικήσεων, συνεχής και </a:t>
            </a:r>
            <a:r>
              <a:rPr lang="el-GR" sz="2400" b="0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στοχευμένη</a:t>
            </a:r>
            <a:endParaRPr sz="2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" name="Google Shape;235;p22"/>
          <p:cNvSpPr txBox="1"/>
          <p:nvPr/>
        </p:nvSpPr>
        <p:spPr>
          <a:xfrm>
            <a:off x="473573" y="1688516"/>
            <a:ext cx="4565012" cy="25930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9848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6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sz="66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9848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6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Βασικοί</a:t>
            </a:r>
            <a:endParaRPr sz="66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9848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6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Στόχοι</a:t>
            </a:r>
            <a:endParaRPr sz="66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" name="Google Shape;241;p3" descr="A group of hands holding a puzzle piec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8413"/>
          <a:stretch/>
        </p:blipFill>
        <p:spPr>
          <a:xfrm>
            <a:off x="473573" y="783383"/>
            <a:ext cx="4490146" cy="49026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3" descr="A blue outline of a number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 b="28610"/>
          <a:stretch/>
        </p:blipFill>
        <p:spPr>
          <a:xfrm>
            <a:off x="263816" y="3301463"/>
            <a:ext cx="4490146" cy="2382631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p3"/>
          <p:cNvSpPr txBox="1"/>
          <p:nvPr/>
        </p:nvSpPr>
        <p:spPr>
          <a:xfrm>
            <a:off x="473573" y="314986"/>
            <a:ext cx="6027733" cy="4531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l-GR" sz="1600" b="0" i="0" u="none" strike="noStrike" cap="none">
                <a:solidFill>
                  <a:srgbClr val="013476"/>
                </a:solidFill>
                <a:latin typeface="Arial"/>
                <a:ea typeface="Arial"/>
                <a:cs typeface="Arial"/>
                <a:sym typeface="Arial"/>
              </a:rPr>
              <a:t>4 ΒΑΣΙΚΟΙ ΣΤΟΧΟΙ</a:t>
            </a:r>
            <a:endParaRPr sz="1600" b="0" i="0" u="none" strike="noStrike" cap="none">
              <a:solidFill>
                <a:srgbClr val="01347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" name="Google Shape;244;p3"/>
          <p:cNvSpPr txBox="1"/>
          <p:nvPr/>
        </p:nvSpPr>
        <p:spPr>
          <a:xfrm>
            <a:off x="3234137" y="3428379"/>
            <a:ext cx="531223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245" name="Google Shape;245;p3"/>
          <p:cNvSpPr txBox="1"/>
          <p:nvPr/>
        </p:nvSpPr>
        <p:spPr>
          <a:xfrm>
            <a:off x="5633263" y="802502"/>
            <a:ext cx="5826208" cy="51584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108695"/>
              </a:lnSpc>
              <a:spcBef>
                <a:spcPts val="0"/>
              </a:spcBef>
              <a:spcAft>
                <a:spcPts val="0"/>
              </a:spcAft>
              <a:buClr>
                <a:srgbClr val="0A9EE2"/>
              </a:buClr>
              <a:buSzPts val="2300"/>
              <a:buFont typeface="Arial"/>
              <a:buChar char="•"/>
            </a:pPr>
            <a:r>
              <a:rPr lang="el-GR" sz="1900" b="0" i="0" u="none" strike="noStrike" cap="none" dirty="0">
                <a:solidFill>
                  <a:srgbClr val="013476"/>
                </a:solidFill>
                <a:latin typeface="Arial"/>
                <a:ea typeface="Arial"/>
                <a:cs typeface="Arial"/>
                <a:sym typeface="Arial"/>
              </a:rPr>
              <a:t>Υποχρεωτικά πτυχίο ανώτατης εκπαίδευσης.</a:t>
            </a:r>
            <a:endParaRPr sz="1900" dirty="0"/>
          </a:p>
          <a:p>
            <a:pPr marL="342900" marR="0" lvl="0" indent="-342900" algn="l" rtl="0">
              <a:lnSpc>
                <a:spcPct val="108695"/>
              </a:lnSpc>
              <a:spcBef>
                <a:spcPts val="1800"/>
              </a:spcBef>
              <a:spcAft>
                <a:spcPts val="0"/>
              </a:spcAft>
              <a:buClr>
                <a:srgbClr val="0A9EE2"/>
              </a:buClr>
              <a:buSzPts val="2300"/>
              <a:buFont typeface="Arial"/>
              <a:buChar char="•"/>
            </a:pPr>
            <a:r>
              <a:rPr lang="el-GR" sz="1900" b="0" i="0" u="none" strike="noStrike" cap="none" dirty="0">
                <a:solidFill>
                  <a:srgbClr val="013476"/>
                </a:solidFill>
                <a:latin typeface="Arial"/>
                <a:ea typeface="Arial"/>
                <a:cs typeface="Arial"/>
                <a:sym typeface="Arial"/>
              </a:rPr>
              <a:t>Γνώση ξένης γλώσσας.</a:t>
            </a:r>
            <a:endParaRPr sz="1900" dirty="0"/>
          </a:p>
          <a:p>
            <a:pPr marL="342900" marR="0" lvl="0" indent="-342900" algn="l" rtl="0">
              <a:lnSpc>
                <a:spcPct val="108695"/>
              </a:lnSpc>
              <a:spcBef>
                <a:spcPts val="1800"/>
              </a:spcBef>
              <a:spcAft>
                <a:spcPts val="0"/>
              </a:spcAft>
              <a:buClr>
                <a:srgbClr val="0A9EE2"/>
              </a:buClr>
              <a:buSzPts val="2300"/>
              <a:buFont typeface="Arial"/>
              <a:buChar char="•"/>
            </a:pPr>
            <a:r>
              <a:rPr lang="el-GR" sz="1900" b="0" i="0" u="none" strike="noStrike" cap="none" dirty="0">
                <a:solidFill>
                  <a:srgbClr val="013476"/>
                </a:solidFill>
                <a:latin typeface="Arial"/>
                <a:ea typeface="Arial"/>
                <a:cs typeface="Arial"/>
                <a:sym typeface="Arial"/>
              </a:rPr>
              <a:t>10 έτη εργασιακή εμπειρία (6 έτη για φορείς τοπικής εμβέλειας</a:t>
            </a:r>
            <a:r>
              <a:rPr lang="en-GB" sz="1900" b="0" i="0" u="none" strike="noStrike" cap="none" dirty="0">
                <a:solidFill>
                  <a:srgbClr val="01347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l-GR" sz="1900" b="0" i="0" u="none" strike="noStrike" cap="none" dirty="0">
                <a:solidFill>
                  <a:srgbClr val="013476"/>
                </a:solidFill>
                <a:latin typeface="Arial"/>
                <a:ea typeface="Arial"/>
                <a:cs typeface="Arial"/>
                <a:sym typeface="Arial"/>
              </a:rPr>
              <a:t>ή</a:t>
            </a:r>
            <a:r>
              <a:rPr lang="el-GR" sz="1900" dirty="0">
                <a:solidFill>
                  <a:srgbClr val="013476"/>
                </a:solidFill>
              </a:rPr>
              <a:t> </a:t>
            </a:r>
            <a:r>
              <a:rPr lang="el-GR" sz="1900" dirty="0" err="1">
                <a:solidFill>
                  <a:srgbClr val="013476"/>
                </a:solidFill>
              </a:rPr>
              <a:t>όλως</a:t>
            </a:r>
            <a:r>
              <a:rPr lang="el-GR" sz="1900" dirty="0">
                <a:solidFill>
                  <a:srgbClr val="013476"/>
                </a:solidFill>
              </a:rPr>
              <a:t> ειδικού χαρακτήρα</a:t>
            </a:r>
            <a:r>
              <a:rPr lang="el-GR" sz="1900" b="0" i="0" u="none" strike="noStrike" cap="none" dirty="0">
                <a:solidFill>
                  <a:srgbClr val="013476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sz="1900" dirty="0"/>
          </a:p>
          <a:p>
            <a:pPr marL="342900" marR="0" lvl="0" indent="-342900" algn="l" rtl="0">
              <a:lnSpc>
                <a:spcPct val="108695"/>
              </a:lnSpc>
              <a:spcBef>
                <a:spcPts val="1800"/>
              </a:spcBef>
              <a:spcAft>
                <a:spcPts val="0"/>
              </a:spcAft>
              <a:buClr>
                <a:srgbClr val="0A9EE2"/>
              </a:buClr>
              <a:buSzPts val="2300"/>
              <a:buFont typeface="Arial"/>
              <a:buChar char="•"/>
            </a:pPr>
            <a:r>
              <a:rPr lang="el-GR" sz="1900" dirty="0">
                <a:solidFill>
                  <a:srgbClr val="013476"/>
                </a:solidFill>
              </a:rPr>
              <a:t>Συν</a:t>
            </a:r>
            <a:r>
              <a:rPr lang="en-US" sz="1900" dirty="0" err="1">
                <a:solidFill>
                  <a:srgbClr val="013476"/>
                </a:solidFill>
              </a:rPr>
              <a:t>ά</a:t>
            </a:r>
            <a:r>
              <a:rPr lang="el-GR" sz="1900" dirty="0" err="1">
                <a:solidFill>
                  <a:srgbClr val="013476"/>
                </a:solidFill>
              </a:rPr>
              <a:t>φεια</a:t>
            </a:r>
            <a:r>
              <a:rPr lang="el-GR" sz="1900" dirty="0">
                <a:solidFill>
                  <a:srgbClr val="013476"/>
                </a:solidFill>
              </a:rPr>
              <a:t> του π</a:t>
            </a:r>
            <a:r>
              <a:rPr lang="el-GR" sz="1900" b="0" i="0" u="none" strike="noStrike" cap="none" dirty="0">
                <a:solidFill>
                  <a:srgbClr val="013476"/>
                </a:solidFill>
                <a:latin typeface="Arial"/>
                <a:ea typeface="Arial"/>
                <a:cs typeface="Arial"/>
                <a:sym typeface="Arial"/>
              </a:rPr>
              <a:t>τυχίου ή/και (κατά περίπτωση) τουλάχιστον 5 </a:t>
            </a:r>
            <a:r>
              <a:rPr lang="el-GR" sz="1900" dirty="0">
                <a:solidFill>
                  <a:srgbClr val="013476"/>
                </a:solidFill>
              </a:rPr>
              <a:t>ετών</a:t>
            </a:r>
            <a:r>
              <a:rPr lang="el-GR" sz="1900" b="0" i="0" u="none" strike="noStrike" cap="none" dirty="0">
                <a:solidFill>
                  <a:srgbClr val="013476"/>
                </a:solidFill>
                <a:latin typeface="Arial"/>
                <a:ea typeface="Arial"/>
                <a:cs typeface="Arial"/>
                <a:sym typeface="Arial"/>
              </a:rPr>
              <a:t> εργασιακής εμπειρίας, προς το αντικείμενο της θέσης ή την άσκηση διοίκησης (3 έτη για φορείς τοπικής εμβέλειας ή</a:t>
            </a:r>
            <a:r>
              <a:rPr lang="el-GR" sz="1900" dirty="0">
                <a:solidFill>
                  <a:srgbClr val="013476"/>
                </a:solidFill>
              </a:rPr>
              <a:t> </a:t>
            </a:r>
            <a:r>
              <a:rPr lang="el-GR" sz="1900" dirty="0" err="1">
                <a:solidFill>
                  <a:srgbClr val="013476"/>
                </a:solidFill>
              </a:rPr>
              <a:t>όλως</a:t>
            </a:r>
            <a:r>
              <a:rPr lang="el-GR" sz="1900" dirty="0">
                <a:solidFill>
                  <a:srgbClr val="013476"/>
                </a:solidFill>
              </a:rPr>
              <a:t> ειδικού χαρακτήρα</a:t>
            </a:r>
            <a:r>
              <a:rPr lang="el-GR" sz="1900" b="0" i="0" u="none" strike="noStrike" cap="none" dirty="0">
                <a:solidFill>
                  <a:srgbClr val="013476"/>
                </a:solidFill>
                <a:latin typeface="Arial"/>
                <a:ea typeface="Arial"/>
                <a:cs typeface="Arial"/>
                <a:sym typeface="Arial"/>
              </a:rPr>
              <a:t>). </a:t>
            </a:r>
            <a:endParaRPr sz="1900" dirty="0"/>
          </a:p>
          <a:p>
            <a:pPr marL="342900" marR="0" lvl="0" indent="-342900" algn="l" rtl="0">
              <a:lnSpc>
                <a:spcPct val="108695"/>
              </a:lnSpc>
              <a:spcBef>
                <a:spcPts val="1800"/>
              </a:spcBef>
              <a:spcAft>
                <a:spcPts val="0"/>
              </a:spcAft>
              <a:buClr>
                <a:srgbClr val="0A9EE2"/>
              </a:buClr>
              <a:buSzPts val="2300"/>
              <a:buFont typeface="Arial"/>
              <a:buChar char="•"/>
            </a:pPr>
            <a:r>
              <a:rPr lang="el-GR" sz="1900" b="0" i="0" u="none" strike="noStrike" cap="none" dirty="0">
                <a:solidFill>
                  <a:srgbClr val="013476"/>
                </a:solidFill>
                <a:latin typeface="Arial"/>
                <a:ea typeface="Arial"/>
                <a:cs typeface="Arial"/>
                <a:sym typeface="Arial"/>
              </a:rPr>
              <a:t>Τεστ δεξιοτήτων των υποψηφίων για ορισμένες ομάδες φορέων σε ψηφιακό περιβάλλον με άμεσα και αξιόπιστα αποτελέσματα, κατά τα διεθνή πρότυπα.</a:t>
            </a:r>
            <a:endParaRPr sz="1900" b="0" i="0" u="none" strike="noStrike" cap="none" dirty="0">
              <a:solidFill>
                <a:srgbClr val="01347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46" name="Google Shape;246;p3"/>
          <p:cNvCxnSpPr/>
          <p:nvPr/>
        </p:nvCxnSpPr>
        <p:spPr>
          <a:xfrm>
            <a:off x="473573" y="5970050"/>
            <a:ext cx="11244853" cy="0"/>
          </a:xfrm>
          <a:prstGeom prst="straightConnector1">
            <a:avLst/>
          </a:prstGeom>
          <a:noFill/>
          <a:ln w="9525" cap="flat" cmpd="sng">
            <a:solidFill>
              <a:srgbClr val="0A9EE2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247" name="Google Shape;247;p3" descr="Blue text on a black background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73573" y="6177794"/>
            <a:ext cx="1844588" cy="461147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3"/>
          <p:cNvSpPr txBox="1"/>
          <p:nvPr/>
        </p:nvSpPr>
        <p:spPr>
          <a:xfrm>
            <a:off x="1065050" y="1473998"/>
            <a:ext cx="3048790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Αναβάθμιση των απαιτήσεων για κάθε θέση </a:t>
            </a:r>
            <a:endParaRPr sz="28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" name="Google Shape;254;p23" descr="A person holding a piece of paper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r="8413"/>
          <a:stretch/>
        </p:blipFill>
        <p:spPr>
          <a:xfrm>
            <a:off x="467911" y="783383"/>
            <a:ext cx="4490146" cy="4902620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Google Shape;255;p23"/>
          <p:cNvSpPr txBox="1"/>
          <p:nvPr/>
        </p:nvSpPr>
        <p:spPr>
          <a:xfrm>
            <a:off x="1070712" y="1436042"/>
            <a:ext cx="3887345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Ενίσχυση της αξιοκρατίας και της διαφάνειας </a:t>
            </a:r>
            <a:endParaRPr sz="28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6" name="Google Shape;256;p23" descr="A blue outline of numbers on a black background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 b="28574"/>
          <a:stretch/>
        </p:blipFill>
        <p:spPr>
          <a:xfrm>
            <a:off x="290701" y="3302202"/>
            <a:ext cx="4490146" cy="238380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7" name="Google Shape;257;p23"/>
          <p:cNvCxnSpPr/>
          <p:nvPr/>
        </p:nvCxnSpPr>
        <p:spPr>
          <a:xfrm>
            <a:off x="473573" y="5970050"/>
            <a:ext cx="11244853" cy="0"/>
          </a:xfrm>
          <a:prstGeom prst="straightConnector1">
            <a:avLst/>
          </a:prstGeom>
          <a:noFill/>
          <a:ln w="9525" cap="flat" cmpd="sng">
            <a:solidFill>
              <a:srgbClr val="0A9EE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58" name="Google Shape;258;p23"/>
          <p:cNvSpPr txBox="1"/>
          <p:nvPr/>
        </p:nvSpPr>
        <p:spPr>
          <a:xfrm>
            <a:off x="5690693" y="1745824"/>
            <a:ext cx="6027733" cy="2977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117391"/>
              </a:lnSpc>
              <a:spcBef>
                <a:spcPts val="0"/>
              </a:spcBef>
              <a:spcAft>
                <a:spcPts val="0"/>
              </a:spcAft>
              <a:buClr>
                <a:srgbClr val="0A9EE2"/>
              </a:buClr>
              <a:buSzPts val="2300"/>
              <a:buFont typeface="Arial"/>
              <a:buChar char="•"/>
            </a:pPr>
            <a:r>
              <a:rPr lang="el-GR" sz="2300" b="0" i="0" u="none" strike="noStrike" cap="none" dirty="0">
                <a:solidFill>
                  <a:srgbClr val="013476"/>
                </a:solidFill>
                <a:latin typeface="Arial"/>
                <a:ea typeface="Arial"/>
                <a:cs typeface="Arial"/>
                <a:sym typeface="Arial"/>
              </a:rPr>
              <a:t>Το ΑΣΕΠ ενισχύει το αδιάβλητο της διαδικασίας.</a:t>
            </a:r>
            <a:endParaRPr dirty="0"/>
          </a:p>
          <a:p>
            <a:pPr marL="342900" marR="0" lvl="0" indent="-342900" algn="l" rtl="0">
              <a:lnSpc>
                <a:spcPct val="117391"/>
              </a:lnSpc>
              <a:spcBef>
                <a:spcPts val="1800"/>
              </a:spcBef>
              <a:spcAft>
                <a:spcPts val="0"/>
              </a:spcAft>
              <a:buClr>
                <a:srgbClr val="0A9EE2"/>
              </a:buClr>
              <a:buSzPts val="2300"/>
              <a:buFont typeface="Arial"/>
              <a:buChar char="•"/>
            </a:pPr>
            <a:r>
              <a:rPr lang="el-GR" sz="2300" b="0" i="0" u="none" strike="noStrike" cap="none" dirty="0">
                <a:solidFill>
                  <a:srgbClr val="013476"/>
                </a:solidFill>
                <a:latin typeface="Arial"/>
                <a:ea typeface="Arial"/>
                <a:cs typeface="Arial"/>
                <a:sym typeface="Arial"/>
              </a:rPr>
              <a:t>Κοινές διαδικασίες επιλογής ανά ομάδα φορέων με δίκαια και διαφανή κριτήρια.</a:t>
            </a:r>
            <a:endParaRPr dirty="0"/>
          </a:p>
          <a:p>
            <a:pPr marL="342900" marR="0" lvl="0" indent="-342900" algn="l" rtl="0">
              <a:lnSpc>
                <a:spcPct val="117391"/>
              </a:lnSpc>
              <a:spcBef>
                <a:spcPts val="1800"/>
              </a:spcBef>
              <a:spcAft>
                <a:spcPts val="0"/>
              </a:spcAft>
              <a:buClr>
                <a:srgbClr val="0A9EE2"/>
              </a:buClr>
              <a:buSzPts val="2300"/>
              <a:buFont typeface="Arial"/>
              <a:buChar char="•"/>
            </a:pPr>
            <a:r>
              <a:rPr lang="el-GR" sz="2300" b="0" i="0" u="none" strike="noStrike" cap="none" dirty="0">
                <a:solidFill>
                  <a:srgbClr val="013476"/>
                </a:solidFill>
                <a:latin typeface="Arial"/>
                <a:ea typeface="Arial"/>
                <a:cs typeface="Arial"/>
                <a:sym typeface="Arial"/>
              </a:rPr>
              <a:t>Αύξηση θητείας των διοικήσεων από 3 σε 4 έτη ώστε να υπάρχει ικανότερος χρόνος για την ολοκλήρωση του έργου τους.</a:t>
            </a:r>
            <a:endParaRPr dirty="0"/>
          </a:p>
        </p:txBody>
      </p:sp>
      <p:pic>
        <p:nvPicPr>
          <p:cNvPr id="259" name="Google Shape;259;p23" descr="Blue text on a black background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73573" y="6177794"/>
            <a:ext cx="1844588" cy="461147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Google Shape;260;p23"/>
          <p:cNvSpPr txBox="1"/>
          <p:nvPr/>
        </p:nvSpPr>
        <p:spPr>
          <a:xfrm>
            <a:off x="473573" y="314986"/>
            <a:ext cx="6027733" cy="4531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l-GR" sz="1600" b="0" i="0" u="none" strike="noStrike" cap="none">
                <a:solidFill>
                  <a:srgbClr val="013476"/>
                </a:solidFill>
                <a:latin typeface="Arial"/>
                <a:ea typeface="Arial"/>
                <a:cs typeface="Arial"/>
                <a:sym typeface="Arial"/>
              </a:rPr>
              <a:t>4 ΒΑΣΙΚΟΙ ΣΤΟΧΟΙ</a:t>
            </a:r>
            <a:endParaRPr sz="1600" b="0" i="0" u="none" strike="noStrike" cap="none">
              <a:solidFill>
                <a:srgbClr val="01347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" name="Google Shape;266;p24" descr="A finger pointing at a graph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r="8413"/>
          <a:stretch/>
        </p:blipFill>
        <p:spPr>
          <a:xfrm>
            <a:off x="467911" y="783383"/>
            <a:ext cx="4490146" cy="4902620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Google Shape;267;p24"/>
          <p:cNvSpPr txBox="1"/>
          <p:nvPr/>
        </p:nvSpPr>
        <p:spPr>
          <a:xfrm>
            <a:off x="5690693" y="1332095"/>
            <a:ext cx="6027733" cy="38666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117391"/>
              </a:lnSpc>
              <a:spcBef>
                <a:spcPts val="0"/>
              </a:spcBef>
              <a:spcAft>
                <a:spcPts val="0"/>
              </a:spcAft>
              <a:buClr>
                <a:srgbClr val="0A9EE2"/>
              </a:buClr>
              <a:buSzPts val="2300"/>
              <a:buFont typeface="Arial"/>
              <a:buChar char="•"/>
            </a:pPr>
            <a:r>
              <a:rPr lang="el-GR" sz="2300" b="0" i="0" u="none" strike="noStrike" cap="none" dirty="0">
                <a:solidFill>
                  <a:srgbClr val="013476"/>
                </a:solidFill>
                <a:latin typeface="Arial"/>
                <a:ea typeface="Arial"/>
                <a:cs typeface="Arial"/>
                <a:sym typeface="Arial"/>
              </a:rPr>
              <a:t>Πολλαπλές Επιτροπές Επιλογής Στελεχών (αντί για ένα όργανο επιλογής για το σύνολο των φορέων).</a:t>
            </a:r>
            <a:endParaRPr dirty="0"/>
          </a:p>
          <a:p>
            <a:pPr marL="342900" marR="0" lvl="0" indent="-342900" algn="l" rtl="0">
              <a:lnSpc>
                <a:spcPct val="117391"/>
              </a:lnSpc>
              <a:spcBef>
                <a:spcPts val="1800"/>
              </a:spcBef>
              <a:spcAft>
                <a:spcPts val="0"/>
              </a:spcAft>
              <a:buClr>
                <a:srgbClr val="0A9EE2"/>
              </a:buClr>
              <a:buSzPts val="2300"/>
              <a:buFont typeface="Arial"/>
              <a:buChar char="•"/>
            </a:pPr>
            <a:r>
              <a:rPr lang="el-GR" sz="2300" b="0" i="0" u="none" strike="noStrike" cap="none" dirty="0">
                <a:solidFill>
                  <a:srgbClr val="013476"/>
                </a:solidFill>
                <a:latin typeface="Arial"/>
                <a:ea typeface="Arial"/>
                <a:cs typeface="Arial"/>
                <a:sym typeface="Arial"/>
              </a:rPr>
              <a:t>Προσκλήσεις εκδήλωσης ενδιαφέροντος με ευθύνη των αρμόδιων Υπουργείων (κατόπιν ελέγχου του ΑΣΕΠ).</a:t>
            </a:r>
            <a:endParaRPr dirty="0"/>
          </a:p>
          <a:p>
            <a:pPr marL="342900" marR="0" lvl="0" indent="-342900" algn="l" rtl="0">
              <a:lnSpc>
                <a:spcPct val="117391"/>
              </a:lnSpc>
              <a:spcBef>
                <a:spcPts val="1800"/>
              </a:spcBef>
              <a:spcAft>
                <a:spcPts val="0"/>
              </a:spcAft>
              <a:buClr>
                <a:srgbClr val="0A9EE2"/>
              </a:buClr>
              <a:buSzPts val="2300"/>
              <a:buFont typeface="Arial"/>
              <a:buChar char="•"/>
            </a:pPr>
            <a:r>
              <a:rPr lang="el-GR" sz="2300" b="0" i="0" u="none" strike="noStrike" cap="none" dirty="0">
                <a:solidFill>
                  <a:srgbClr val="013476"/>
                </a:solidFill>
                <a:latin typeface="Arial"/>
                <a:ea typeface="Arial"/>
                <a:cs typeface="Arial"/>
                <a:sym typeface="Arial"/>
              </a:rPr>
              <a:t>Οι πρώτοι 7 υποψήφιοι καλούνται για συνέντευξη.</a:t>
            </a:r>
            <a:endParaRPr dirty="0"/>
          </a:p>
        </p:txBody>
      </p:sp>
      <p:cxnSp>
        <p:nvCxnSpPr>
          <p:cNvPr id="268" name="Google Shape;268;p24"/>
          <p:cNvCxnSpPr/>
          <p:nvPr/>
        </p:nvCxnSpPr>
        <p:spPr>
          <a:xfrm>
            <a:off x="473573" y="5970050"/>
            <a:ext cx="11244853" cy="0"/>
          </a:xfrm>
          <a:prstGeom prst="straightConnector1">
            <a:avLst/>
          </a:prstGeom>
          <a:noFill/>
          <a:ln w="9525" cap="flat" cmpd="sng">
            <a:solidFill>
              <a:srgbClr val="0A9EE2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269" name="Google Shape;269;p24" descr="Blue text on a black background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3573" y="6177794"/>
            <a:ext cx="1844588" cy="461147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Google Shape;270;p24"/>
          <p:cNvSpPr txBox="1"/>
          <p:nvPr/>
        </p:nvSpPr>
        <p:spPr>
          <a:xfrm>
            <a:off x="1070712" y="1436042"/>
            <a:ext cx="3887345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Αποτελεσματικότητα του συστήματος</a:t>
            </a:r>
            <a:endParaRPr sz="28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1" name="Google Shape;271;p24" descr="A blue outline of numbers on a black background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 b="28575"/>
          <a:stretch/>
        </p:blipFill>
        <p:spPr>
          <a:xfrm>
            <a:off x="290701" y="3302202"/>
            <a:ext cx="4490146" cy="2383801"/>
          </a:xfrm>
          <a:prstGeom prst="rect">
            <a:avLst/>
          </a:prstGeom>
          <a:noFill/>
          <a:ln>
            <a:noFill/>
          </a:ln>
        </p:spPr>
      </p:pic>
      <p:sp>
        <p:nvSpPr>
          <p:cNvPr id="272" name="Google Shape;272;p24"/>
          <p:cNvSpPr txBox="1"/>
          <p:nvPr/>
        </p:nvSpPr>
        <p:spPr>
          <a:xfrm>
            <a:off x="473573" y="314986"/>
            <a:ext cx="6027733" cy="4531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l-GR" sz="1600" b="0" i="0" u="none" strike="noStrike" cap="none">
                <a:solidFill>
                  <a:srgbClr val="013476"/>
                </a:solidFill>
                <a:latin typeface="Arial"/>
                <a:ea typeface="Arial"/>
                <a:cs typeface="Arial"/>
                <a:sym typeface="Arial"/>
              </a:rPr>
              <a:t>4 ΒΑΣΙΚΟΙ ΣΤΟΧΟΙ</a:t>
            </a:r>
            <a:endParaRPr sz="1600" b="0" i="0" u="none" strike="noStrike" cap="none">
              <a:solidFill>
                <a:srgbClr val="01347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998</Words>
  <Application>Microsoft Office PowerPoint</Application>
  <PresentationFormat>Ευρεία οθόνη</PresentationFormat>
  <Paragraphs>124</Paragraphs>
  <Slides>16</Slides>
  <Notes>16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2</vt:i4>
      </vt:variant>
      <vt:variant>
        <vt:lpstr>Τίτλοι διαφανειών</vt:lpstr>
      </vt:variant>
      <vt:variant>
        <vt:i4>16</vt:i4>
      </vt:variant>
    </vt:vector>
  </HeadingPairs>
  <TitlesOfParts>
    <vt:vector size="21" baseType="lpstr">
      <vt:lpstr>Arial</vt:lpstr>
      <vt:lpstr>Calibri</vt:lpstr>
      <vt:lpstr>Noto Sans Symbols</vt:lpstr>
      <vt:lpstr>Office Theme</vt:lpstr>
      <vt:lpstr>1_Office Theme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Οφέλη για τον πολίτη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Magda Karayianni</dc:creator>
  <cp:lastModifiedBy>Eva Karamanoli</cp:lastModifiedBy>
  <cp:revision>14</cp:revision>
  <dcterms:created xsi:type="dcterms:W3CDTF">2019-09-02T08:29:26Z</dcterms:created>
  <dcterms:modified xsi:type="dcterms:W3CDTF">2023-10-10T09:27:35Z</dcterms:modified>
</cp:coreProperties>
</file>