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81" r:id="rId23"/>
    <p:sldId id="297" r:id="rId24"/>
    <p:sldId id="282" r:id="rId25"/>
    <p:sldId id="276" r:id="rId26"/>
    <p:sldId id="277" r:id="rId27"/>
    <p:sldId id="278" r:id="rId28"/>
    <p:sldId id="279"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87276" autoAdjust="0"/>
  </p:normalViewPr>
  <p:slideViewPr>
    <p:cSldViewPr>
      <p:cViewPr varScale="1">
        <p:scale>
          <a:sx n="73" d="100"/>
          <a:sy n="73" d="100"/>
        </p:scale>
        <p:origin x="-15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19/2/2021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212976"/>
            <a:ext cx="7772400" cy="1440160"/>
          </a:xfrm>
        </p:spPr>
        <p:txBody>
          <a:bodyPr/>
          <a:lstStyle/>
          <a:p>
            <a:r>
              <a:rPr lang="el-GR" b="1" dirty="0" smtClean="0"/>
              <a:t>Δ.Ε.Υ.Α.ΑΙΓΙΑΛΕΙΑΣ</a:t>
            </a:r>
            <a:endParaRPr lang="el-GR" b="1" dirty="0"/>
          </a:p>
        </p:txBody>
      </p:sp>
      <p:sp>
        <p:nvSpPr>
          <p:cNvPr id="3" name="2 - Υπότιτλος"/>
          <p:cNvSpPr>
            <a:spLocks noGrp="1"/>
          </p:cNvSpPr>
          <p:nvPr>
            <p:ph type="subTitle" idx="1"/>
          </p:nvPr>
        </p:nvSpPr>
        <p:spPr>
          <a:xfrm>
            <a:off x="1371600" y="5013176"/>
            <a:ext cx="6400800" cy="1080120"/>
          </a:xfrm>
        </p:spPr>
        <p:txBody>
          <a:bodyPr/>
          <a:lstStyle/>
          <a:p>
            <a:r>
              <a:rPr lang="el-GR" b="1" dirty="0" smtClean="0">
                <a:solidFill>
                  <a:schemeClr val="tx1"/>
                </a:solidFill>
              </a:rPr>
              <a:t>ΔΙΑΧΕΙΡΙΣΗ ΑΡΔΕΥΣΗΣ</a:t>
            </a:r>
          </a:p>
          <a:p>
            <a:endParaRPr lang="el-GR" dirty="0" smtClean="0"/>
          </a:p>
          <a:p>
            <a:endParaRPr lang="el-GR" dirty="0"/>
          </a:p>
        </p:txBody>
      </p:sp>
      <p:pic>
        <p:nvPicPr>
          <p:cNvPr id="4" name="3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67744" y="404664"/>
            <a:ext cx="4320480" cy="29523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7038" t="7121" r="10837" b="6844"/>
          <a:stretch/>
        </p:blipFill>
        <p:spPr bwMode="auto">
          <a:xfrm>
            <a:off x="2348692" y="135000"/>
            <a:ext cx="4446616" cy="658800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6608" t="15264" b="15501"/>
          <a:stretch/>
        </p:blipFill>
        <p:spPr bwMode="auto">
          <a:xfrm>
            <a:off x="899592" y="980728"/>
            <a:ext cx="7344815" cy="4464496"/>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ΑΝΤΙΜΕΤΩΠΙΣΗ ΔΥΣΚΟΛΙΩΝ ΠΑΝΔΗΜΙΑΣ</a:t>
            </a:r>
            <a:endParaRPr lang="el-GR" sz="3600" dirty="0"/>
          </a:p>
        </p:txBody>
      </p:sp>
      <p:pic>
        <p:nvPicPr>
          <p:cNvPr id="3" name="2 - Εικόνα"/>
          <p:cNvPicPr/>
          <p:nvPr/>
        </p:nvPicPr>
        <p:blipFill>
          <a:blip r:embed="rId2" cstate="print"/>
          <a:stretch>
            <a:fillRect/>
          </a:stretch>
        </p:blipFill>
        <p:spPr>
          <a:xfrm>
            <a:off x="2750505" y="1268760"/>
            <a:ext cx="3642989" cy="4896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ΚΑΤΑΓΡΑΦΗ ΔΙΚΤΥΩΝ</a:t>
            </a:r>
            <a:br>
              <a:rPr lang="el-GR" sz="3600" dirty="0" smtClean="0"/>
            </a:br>
            <a:endParaRPr lang="el-GR" sz="3600" dirty="0"/>
          </a:p>
        </p:txBody>
      </p:sp>
      <p:graphicFrame>
        <p:nvGraphicFramePr>
          <p:cNvPr id="3" name="2 - Πίνακας"/>
          <p:cNvGraphicFramePr>
            <a:graphicFrameLocks noGrp="1"/>
          </p:cNvGraphicFramePr>
          <p:nvPr/>
        </p:nvGraphicFramePr>
        <p:xfrm>
          <a:off x="2195736" y="883663"/>
          <a:ext cx="4536504" cy="5425656"/>
        </p:xfrm>
        <a:graphic>
          <a:graphicData uri="http://schemas.openxmlformats.org/drawingml/2006/table">
            <a:tbl>
              <a:tblPr/>
              <a:tblGrid>
                <a:gridCol w="1093133"/>
                <a:gridCol w="968362"/>
                <a:gridCol w="889412"/>
                <a:gridCol w="676860"/>
                <a:gridCol w="908737"/>
              </a:tblGrid>
              <a:tr h="144470">
                <a:tc gridSpan="5">
                  <a:txBody>
                    <a:bodyPr/>
                    <a:lstStyle/>
                    <a:p>
                      <a:pPr algn="ctr">
                        <a:spcAft>
                          <a:spcPts val="0"/>
                        </a:spcAft>
                      </a:pPr>
                      <a:r>
                        <a:rPr lang="el-GR" sz="900" b="1">
                          <a:solidFill>
                            <a:srgbClr val="000000"/>
                          </a:solidFill>
                          <a:latin typeface="Calibri"/>
                          <a:ea typeface="Times New Roman"/>
                          <a:cs typeface="Times New Roman"/>
                        </a:rPr>
                        <a:t>ΣΤΑΤΙΣΤΙΚΑ ΑΠΟΓΡΑΦΗΣ ΠΡΩΤΕΥΟΝΤΟΣ ΑΡΔΕΥΤΙΚΟΥ ΔΙΚΤΥΟΥ</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b="1">
                          <a:solidFill>
                            <a:srgbClr val="FFFFFF"/>
                          </a:solidFill>
                          <a:latin typeface="Calibri"/>
                          <a:ea typeface="Times New Roman"/>
                          <a:cs typeface="Times New Roman"/>
                        </a:rPr>
                        <a:t>ΤΟΠΙΚΗ ΚΟΙΝΟΤΗΤΑ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spcAft>
                          <a:spcPts val="0"/>
                        </a:spcAft>
                      </a:pPr>
                      <a:r>
                        <a:rPr lang="el-GR" sz="700" b="1">
                          <a:solidFill>
                            <a:srgbClr val="FFFFFF"/>
                          </a:solidFill>
                          <a:latin typeface="Calibri"/>
                          <a:ea typeface="Times New Roman"/>
                          <a:cs typeface="Times New Roman"/>
                        </a:rPr>
                        <a:t>ΑΝΟΙΧΤΟΣ  ΤΣΙΜΕΝΤΕΝΙΟ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spcAft>
                          <a:spcPts val="0"/>
                        </a:spcAft>
                      </a:pPr>
                      <a:r>
                        <a:rPr lang="el-GR" sz="700" b="1">
                          <a:solidFill>
                            <a:srgbClr val="FFFFFF"/>
                          </a:solidFill>
                          <a:latin typeface="Calibri"/>
                          <a:ea typeface="Times New Roman"/>
                          <a:cs typeface="Times New Roman"/>
                        </a:rPr>
                        <a:t>ΑΝΟΙΧΤΟΣ ΧΩΜΑΤΙΝΟ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spcAft>
                          <a:spcPts val="0"/>
                        </a:spcAft>
                      </a:pPr>
                      <a:r>
                        <a:rPr lang="el-GR" sz="700" b="1">
                          <a:solidFill>
                            <a:srgbClr val="FFFFFF"/>
                          </a:solidFill>
                          <a:latin typeface="Calibri"/>
                          <a:ea typeface="Times New Roman"/>
                          <a:cs typeface="Times New Roman"/>
                        </a:rPr>
                        <a:t>ΚΛΕΙΣΤΟ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spcAft>
                          <a:spcPts val="0"/>
                        </a:spcAft>
                      </a:pPr>
                      <a:r>
                        <a:rPr lang="el-GR" sz="700" b="1">
                          <a:solidFill>
                            <a:srgbClr val="FFFFFF"/>
                          </a:solidFill>
                          <a:latin typeface="Calibri"/>
                          <a:ea typeface="Times New Roman"/>
                          <a:cs typeface="Times New Roman"/>
                        </a:rPr>
                        <a:t>ΥΔΡΟΛΗΨΙΑ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r>
              <a:tr h="112366">
                <a:tc>
                  <a:txBody>
                    <a:bodyPr/>
                    <a:lstStyle/>
                    <a:p>
                      <a:pPr>
                        <a:spcAft>
                          <a:spcPts val="0"/>
                        </a:spcAft>
                      </a:pPr>
                      <a:r>
                        <a:rPr lang="el-GR" sz="700">
                          <a:solidFill>
                            <a:srgbClr val="000000"/>
                          </a:solidFill>
                          <a:latin typeface="Calibri"/>
                          <a:ea typeface="Times New Roman"/>
                          <a:cs typeface="Times New Roman"/>
                        </a:rPr>
                        <a:t>ΛΟΓΓΟΣ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13.1</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224731">
                <a:tc>
                  <a:txBody>
                    <a:bodyPr/>
                    <a:lstStyle/>
                    <a:p>
                      <a:pPr>
                        <a:spcAft>
                          <a:spcPts val="0"/>
                        </a:spcAft>
                      </a:pPr>
                      <a:r>
                        <a:rPr lang="el-GR" sz="700">
                          <a:solidFill>
                            <a:srgbClr val="000000"/>
                          </a:solidFill>
                          <a:latin typeface="Calibri"/>
                          <a:ea typeface="Times New Roman"/>
                          <a:cs typeface="Times New Roman"/>
                        </a:rPr>
                        <a:t>ΕΛΙΚΗ-ΡΙΖΟΜΥΛΟΣ - ΝΙΚΟΛΕΙΚΑ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19.8</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097">
                <a:tc>
                  <a:txBody>
                    <a:bodyPr/>
                    <a:lstStyle/>
                    <a:p>
                      <a:pPr>
                        <a:spcAft>
                          <a:spcPts val="0"/>
                        </a:spcAft>
                      </a:pPr>
                      <a:r>
                        <a:rPr lang="el-GR" sz="700">
                          <a:solidFill>
                            <a:srgbClr val="000000"/>
                          </a:solidFill>
                          <a:latin typeface="Calibri"/>
                          <a:ea typeface="Times New Roman"/>
                          <a:cs typeface="Times New Roman"/>
                        </a:rPr>
                        <a:t>ΑΝΩ ΣΑΜΕΝΙΚΟ ΚΑΙ ΔΑΜΑΚΙΝΗ, ΣΑΛΜΕΝΙΚΟ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32.1</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ΠΟΤΑΜΙ</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ΖΗΡΙΑ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7.4</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6.5</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6">
                <a:tc>
                  <a:txBody>
                    <a:bodyPr/>
                    <a:lstStyle/>
                    <a:p>
                      <a:pPr>
                        <a:spcAft>
                          <a:spcPts val="0"/>
                        </a:spcAft>
                      </a:pPr>
                      <a:r>
                        <a:rPr lang="el-GR" sz="700">
                          <a:solidFill>
                            <a:srgbClr val="000000"/>
                          </a:solidFill>
                          <a:latin typeface="Calibri"/>
                          <a:ea typeface="Times New Roman"/>
                          <a:cs typeface="Times New Roman"/>
                        </a:rPr>
                        <a:t>ΑΓΙΟΣ ΓΕΩΡΓΙΟΣ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6.6</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ΠΟΤΑΜΙ</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224731">
                <a:tc>
                  <a:txBody>
                    <a:bodyPr/>
                    <a:lstStyle/>
                    <a:p>
                      <a:pPr>
                        <a:spcAft>
                          <a:spcPts val="0"/>
                        </a:spcAft>
                      </a:pPr>
                      <a:r>
                        <a:rPr lang="el-GR" sz="700">
                          <a:solidFill>
                            <a:srgbClr val="000000"/>
                          </a:solidFill>
                          <a:latin typeface="Calibri"/>
                          <a:ea typeface="Times New Roman"/>
                          <a:cs typeface="Times New Roman"/>
                        </a:rPr>
                        <a:t>ΑΓΙΟΣ ΚΩΝΣΤΑΝΤΙΝΟΣ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6.6</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7,5</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6">
                <a:tc>
                  <a:txBody>
                    <a:bodyPr/>
                    <a:lstStyle/>
                    <a:p>
                      <a:pPr>
                        <a:spcAft>
                          <a:spcPts val="0"/>
                        </a:spcAft>
                      </a:pPr>
                      <a:r>
                        <a:rPr lang="el-GR" sz="700">
                          <a:solidFill>
                            <a:srgbClr val="000000"/>
                          </a:solidFill>
                          <a:latin typeface="Calibri"/>
                          <a:ea typeface="Times New Roman"/>
                          <a:cs typeface="Times New Roman"/>
                        </a:rPr>
                        <a:t>ΕΛΑΙΩΝΑΣ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10.8</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ΡΟΔΙΑ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13.7</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6">
                <a:tc>
                  <a:txBody>
                    <a:bodyPr/>
                    <a:lstStyle/>
                    <a:p>
                      <a:pPr>
                        <a:spcAft>
                          <a:spcPts val="0"/>
                        </a:spcAft>
                      </a:pPr>
                      <a:r>
                        <a:rPr lang="el-GR" sz="700">
                          <a:solidFill>
                            <a:srgbClr val="000000"/>
                          </a:solidFill>
                          <a:latin typeface="Calibri"/>
                          <a:ea typeface="Times New Roman"/>
                          <a:cs typeface="Times New Roman"/>
                        </a:rPr>
                        <a:t>ΖΑΧΛΩΡΙΤΙΚΑ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13.3</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ΔΙΑΚΟΠΤΟ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16.9</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ΜΕΙΚΤΟ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6">
                <a:tc>
                  <a:txBody>
                    <a:bodyPr/>
                    <a:lstStyle/>
                    <a:p>
                      <a:pPr>
                        <a:spcAft>
                          <a:spcPts val="0"/>
                        </a:spcAft>
                      </a:pPr>
                      <a:r>
                        <a:rPr lang="el-GR" sz="700">
                          <a:solidFill>
                            <a:srgbClr val="000000"/>
                          </a:solidFill>
                          <a:latin typeface="Calibri"/>
                          <a:ea typeface="Times New Roman"/>
                          <a:cs typeface="Times New Roman"/>
                        </a:rPr>
                        <a:t>ΚΑΤΩ ΠΤΕΡΗ </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3.4</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ΠΟΤΑΜΙ/ΠΗΓΗ</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ΜΠΟΥΦΟΥΣΚΙΑ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2.7</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1.7</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ΠΟΤΑΜΙ/ΠΗΓΗ</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6">
                <a:tc>
                  <a:txBody>
                    <a:bodyPr/>
                    <a:lstStyle/>
                    <a:p>
                      <a:pPr>
                        <a:spcAft>
                          <a:spcPts val="0"/>
                        </a:spcAft>
                      </a:pPr>
                      <a:r>
                        <a:rPr lang="el-GR" sz="700">
                          <a:solidFill>
                            <a:srgbClr val="000000"/>
                          </a:solidFill>
                          <a:latin typeface="Calibri"/>
                          <a:ea typeface="Times New Roman"/>
                          <a:cs typeface="Times New Roman"/>
                        </a:rPr>
                        <a:t>ΑΓΙΟΣ ΑΝΔΡΕΑΣ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3.7</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ΠΟΤΑΜΙ/ΠΗΓΗ</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ΚΑΣΤΡΟ-ΚΕΡΝΙΤΣΑ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6.6</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2.8</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ΠΟΤΑΜΙ</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731">
                <a:tc>
                  <a:txBody>
                    <a:bodyPr/>
                    <a:lstStyle/>
                    <a:p>
                      <a:pPr>
                        <a:spcAft>
                          <a:spcPts val="0"/>
                        </a:spcAft>
                      </a:pPr>
                      <a:r>
                        <a:rPr lang="el-GR" sz="700">
                          <a:solidFill>
                            <a:srgbClr val="000000"/>
                          </a:solidFill>
                          <a:latin typeface="Calibri"/>
                          <a:ea typeface="Times New Roman"/>
                          <a:cs typeface="Times New Roman"/>
                        </a:rPr>
                        <a:t>ΠΑΡΑΛΙΑ ΠΛΑΤΑΝΟΥ</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13.7</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ΓΕΩΤΡΗΣΗ</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ΒΟΥΤΣΙΜΟ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7.7</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ΠΟΤΑΜΙ </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6">
                <a:tc>
                  <a:txBody>
                    <a:bodyPr/>
                    <a:lstStyle/>
                    <a:p>
                      <a:pPr>
                        <a:spcAft>
                          <a:spcPts val="0"/>
                        </a:spcAft>
                      </a:pPr>
                      <a:r>
                        <a:rPr lang="el-GR" sz="700">
                          <a:solidFill>
                            <a:srgbClr val="000000"/>
                          </a:solidFill>
                          <a:latin typeface="Calibri"/>
                          <a:ea typeface="Times New Roman"/>
                          <a:cs typeface="Times New Roman"/>
                        </a:rPr>
                        <a:t>ΚΑΘΟΛΙΚΟ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4.3</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spcAft>
                          <a:spcPts val="0"/>
                        </a:spcAft>
                      </a:pPr>
                      <a:r>
                        <a:rPr lang="el-GR" sz="700">
                          <a:solidFill>
                            <a:srgbClr val="000000"/>
                          </a:solidFill>
                          <a:latin typeface="Calibri"/>
                          <a:ea typeface="Times New Roman"/>
                          <a:cs typeface="Times New Roman"/>
                        </a:rPr>
                        <a:t>ΠΟΤΑΜΙ </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12366">
                <a:tc>
                  <a:txBody>
                    <a:bodyPr/>
                    <a:lstStyle/>
                    <a:p>
                      <a:pPr>
                        <a:spcAft>
                          <a:spcPts val="0"/>
                        </a:spcAft>
                      </a:pPr>
                      <a:r>
                        <a:rPr lang="el-GR" sz="700">
                          <a:solidFill>
                            <a:srgbClr val="000000"/>
                          </a:solidFill>
                          <a:latin typeface="Calibri"/>
                          <a:ea typeface="Times New Roman"/>
                          <a:cs typeface="Times New Roman"/>
                        </a:rPr>
                        <a:t>ΑΝΩ ΔΙΑΚΟΠΤΟ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2.8</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9DB"/>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9DB"/>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9DB"/>
                      </a:solidFill>
                      <a:prstDash val="solid"/>
                      <a:round/>
                      <a:headEnd type="none" w="med" len="med"/>
                      <a:tailEnd type="none" w="med" len="med"/>
                    </a:lnB>
                  </a:tcPr>
                </a:tc>
                <a:tc>
                  <a:txBody>
                    <a:bodyPr/>
                    <a:lstStyle/>
                    <a:p>
                      <a:pPr algn="ctr">
                        <a:spcAft>
                          <a:spcPts val="0"/>
                        </a:spcAft>
                      </a:pPr>
                      <a:r>
                        <a:rPr lang="el-GR" sz="700">
                          <a:solidFill>
                            <a:srgbClr val="000000"/>
                          </a:solidFill>
                          <a:latin typeface="Calibri"/>
                          <a:ea typeface="Times New Roman"/>
                          <a:cs typeface="Times New Roman"/>
                        </a:rPr>
                        <a:t>ΠΟΤΑΜΙ </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9DB"/>
                      </a:solidFill>
                      <a:prstDash val="solid"/>
                      <a:round/>
                      <a:headEnd type="none" w="med" len="med"/>
                      <a:tailEnd type="none" w="med" len="med"/>
                    </a:lnB>
                  </a:tcPr>
                </a:tc>
              </a:tr>
              <a:tr h="224731">
                <a:tc>
                  <a:txBody>
                    <a:bodyPr/>
                    <a:lstStyle/>
                    <a:p>
                      <a:pPr>
                        <a:spcAft>
                          <a:spcPts val="0"/>
                        </a:spcAft>
                      </a:pPr>
                      <a:r>
                        <a:rPr lang="el-GR" sz="700">
                          <a:solidFill>
                            <a:srgbClr val="000000"/>
                          </a:solidFill>
                          <a:latin typeface="Calibri"/>
                          <a:ea typeface="Times New Roman"/>
                          <a:cs typeface="Times New Roman"/>
                        </a:rPr>
                        <a:t>ΠΛΑΤΑΝΟΣ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ΤΡΑΠΕΖΑ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ΑΜΠΕΛΟΚΗΠΟΙ</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ΑΙΓΕΣ</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ΜΟΝΑΣΤΗΡΙ</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ΒΕΛΛΑ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ΣΥΝΕΒΡΟ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ΧΡΥΣΑΝΘΙΟ</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ΣΕΛΙΑΝΑ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ΠΕΡΙΘΩΡΙ</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EA9DB"/>
                      </a:solidFill>
                      <a:prstDash val="solid"/>
                      <a:round/>
                      <a:headEnd type="none" w="med" len="med"/>
                      <a:tailEnd type="none" w="med" len="med"/>
                    </a:lnB>
                  </a:tcPr>
                </a:tc>
                <a:tc gridSpan="4">
                  <a:txBody>
                    <a:bodyPr/>
                    <a:lstStyle/>
                    <a:p>
                      <a:pPr indent="1257300">
                        <a:spcAft>
                          <a:spcPts val="0"/>
                        </a:spcAft>
                      </a:pPr>
                      <a:r>
                        <a:rPr lang="el-GR" sz="700">
                          <a:solidFill>
                            <a:srgbClr val="000000"/>
                          </a:solidFill>
                          <a:latin typeface="Calibri"/>
                          <a:ea typeface="Times New Roman"/>
                          <a:cs typeface="Times New Roman"/>
                        </a:rPr>
                        <a:t>Σ Ε     Ε  Ξ Ε Λ Ι  Ξ Η    Α Π Ο Γ Ρ Α Φ Η  Σ</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224731">
                <a:tc>
                  <a:txBody>
                    <a:bodyPr/>
                    <a:lstStyle/>
                    <a:p>
                      <a:pPr>
                        <a:spcAft>
                          <a:spcPts val="0"/>
                        </a:spcAft>
                      </a:pPr>
                      <a:r>
                        <a:rPr lang="el-GR" sz="700">
                          <a:solidFill>
                            <a:srgbClr val="000000"/>
                          </a:solidFill>
                          <a:latin typeface="Calibri"/>
                          <a:ea typeface="Times New Roman"/>
                          <a:cs typeface="Times New Roman"/>
                        </a:rPr>
                        <a:t>ΜΑΜΟΥΣΙΑ</a:t>
                      </a:r>
                      <a:endParaRPr lang="el-GR" sz="70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4">
                  <a:txBody>
                    <a:bodyPr/>
                    <a:lstStyle/>
                    <a:p>
                      <a:pPr indent="1257300">
                        <a:spcAft>
                          <a:spcPts val="0"/>
                        </a:spcAft>
                      </a:pPr>
                      <a:r>
                        <a:rPr lang="el-GR" sz="700" dirty="0">
                          <a:solidFill>
                            <a:srgbClr val="000000"/>
                          </a:solidFill>
                          <a:latin typeface="Calibri"/>
                          <a:ea typeface="Times New Roman"/>
                          <a:cs typeface="Times New Roman"/>
                        </a:rPr>
                        <a:t>Σ Ε     </a:t>
                      </a:r>
                      <a:r>
                        <a:rPr lang="el-GR" sz="700" dirty="0" err="1">
                          <a:solidFill>
                            <a:srgbClr val="000000"/>
                          </a:solidFill>
                          <a:latin typeface="Calibri"/>
                          <a:ea typeface="Times New Roman"/>
                          <a:cs typeface="Times New Roman"/>
                        </a:rPr>
                        <a:t>Ε</a:t>
                      </a:r>
                      <a:r>
                        <a:rPr lang="el-GR" sz="700" dirty="0">
                          <a:solidFill>
                            <a:srgbClr val="000000"/>
                          </a:solidFill>
                          <a:latin typeface="Calibri"/>
                          <a:ea typeface="Times New Roman"/>
                          <a:cs typeface="Times New Roman"/>
                        </a:rPr>
                        <a:t>  Ξ Ε Λ Ι  Ξ Η    Α Π Ο Γ Ρ Α Φ Η  Σ</a:t>
                      </a:r>
                      <a:endParaRPr lang="el-GR" sz="700" dirty="0">
                        <a:latin typeface="Times New Roman"/>
                        <a:ea typeface="Times New Roman"/>
                        <a:cs typeface="Times New Roman"/>
                      </a:endParaRPr>
                    </a:p>
                  </a:txBody>
                  <a:tcPr marL="44605" marR="4460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3803" r="4989" b="1185"/>
          <a:stretch/>
        </p:blipFill>
        <p:spPr bwMode="auto">
          <a:xfrm>
            <a:off x="1259632" y="404665"/>
            <a:ext cx="6696744" cy="576064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224136"/>
          </a:xfrm>
        </p:spPr>
        <p:txBody>
          <a:bodyPr>
            <a:normAutofit fontScale="90000"/>
          </a:bodyPr>
          <a:lstStyle/>
          <a:p>
            <a:r>
              <a:rPr lang="el-GR" sz="3600" b="1" u="sng" dirty="0" smtClean="0"/>
              <a:t>ΕΝΔΕΙΚΤΙΚΟΣ  ΑΠΟΛΟΓΙΣΜΟΣ ΕΡΓΑΣΙΩΝ ΑΡΔΕΥΣΗΣ ΣΤΟ ΠΕΔΙΟ</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47500" lnSpcReduction="20000"/>
          </a:bodyPr>
          <a:lstStyle/>
          <a:p>
            <a:pPr>
              <a:buNone/>
            </a:pPr>
            <a:r>
              <a:rPr lang="el-GR" b="1" dirty="0" smtClean="0"/>
              <a:t> </a:t>
            </a:r>
            <a:endParaRPr lang="el-GR" dirty="0" smtClean="0"/>
          </a:p>
          <a:p>
            <a:r>
              <a:rPr lang="el-GR" dirty="0" smtClean="0"/>
              <a:t>Συνολικά για την άρδευση των καταναλωτών της ΔΕΥΑ Αιγιαλείας: </a:t>
            </a:r>
          </a:p>
          <a:p>
            <a:pPr lvl="0"/>
            <a:r>
              <a:rPr lang="el-GR" dirty="0" smtClean="0"/>
              <a:t>Έχουν πραγματοποιηθεί καθαρισμοί αυλάκων σε μήκος άνω των 200χλμ, </a:t>
            </a:r>
          </a:p>
          <a:p>
            <a:pPr lvl="0"/>
            <a:r>
              <a:rPr lang="el-GR" dirty="0" smtClean="0"/>
              <a:t>Έχουν γίνει συντηρήσεις υδροληψιών πάνω από 120 φορές, διότι λόγω των καιρικών συνθηκών έχουν αυξομειωθεί οι ποσότητες του νερού και απαιτήθηκε συντήρηση με μηχανήματα και χειρώνακτες εργάτες</a:t>
            </a:r>
          </a:p>
          <a:p>
            <a:pPr lvl="0"/>
            <a:r>
              <a:rPr lang="el-GR" dirty="0" smtClean="0"/>
              <a:t>Έχουν γίνει εργασίες επισκευών σε βλάβες σωληνώσεων πάνω από 680, σε διατομές αγωγών από 1/2΄΄ έως αγωγούς με διατομή φ400, </a:t>
            </a:r>
          </a:p>
          <a:p>
            <a:pPr lvl="0"/>
            <a:r>
              <a:rPr lang="el-GR" dirty="0" smtClean="0"/>
              <a:t>Έχουν γίνεις επισκευές σε τσιμεντένια αυλάκια σε μήκος μεγαλύτερο των 520μ, υπήρχαν αυλάκια σπασμένα εδώ και πολλά χρόνια με αποτέλεσμα να χάνεται νερό στη διαδρομή του αυλακιού, να καθυστερεί η άρδευση των κτημάτων και να πλημμυρίζουν παρακείμενες ιδιοκτησίες </a:t>
            </a:r>
          </a:p>
          <a:p>
            <a:pPr lvl="0"/>
            <a:r>
              <a:rPr lang="el-GR" dirty="0" smtClean="0"/>
              <a:t>Καθαρισμοί δεξαμενών πάνω από 40, υπάρχουν δεξαμενές που χρήζουν καθαρισμού εσωτερικά και εξωτερικά για την πρόσβαση και ομαλή λειτουργιά της άρδευσης.</a:t>
            </a:r>
          </a:p>
          <a:p>
            <a:pPr lvl="0"/>
            <a:r>
              <a:rPr lang="el-GR" dirty="0" smtClean="0"/>
              <a:t>Αλλαγές </a:t>
            </a:r>
            <a:r>
              <a:rPr lang="el-GR" dirty="0" err="1" smtClean="0"/>
              <a:t>υδρομέτρων</a:t>
            </a:r>
            <a:r>
              <a:rPr lang="el-GR" dirty="0" smtClean="0"/>
              <a:t> πάνω από 350 </a:t>
            </a:r>
            <a:r>
              <a:rPr lang="el-GR" dirty="0" err="1" smtClean="0"/>
              <a:t>τμχ</a:t>
            </a:r>
            <a:r>
              <a:rPr lang="el-GR" dirty="0" smtClean="0"/>
              <a:t>, υπάρχουν τοπικές κοινότητες που έχουν κλειστά δίκτυα άρδευσης και αρδεύουν με γεωτρήσεις και ποτέ δεν είχε τοποθετηθεί ούτε ένα </a:t>
            </a:r>
            <a:r>
              <a:rPr lang="el-GR" dirty="0" err="1" smtClean="0"/>
              <a:t>υδρόμετρο</a:t>
            </a:r>
            <a:r>
              <a:rPr lang="el-GR" dirty="0" smtClean="0"/>
              <a:t> με αποτέλεσμα να υπάρχει ασυδοσία στο πότισμα, να μην φτάνει το νερό της άρδευσης, οι γεωτρήσεις να δουλεύουν 24 ώρες το 24ωρο και να καίνε ρεύμα και οι καταναλωτές να κάνουν χρήση του νερού της ύδρευσης για πότισμα και να ξεμένουν τοπικές κοινότητες από νερό λόγω της αλόγιστης σπάταλης που γινόταν. </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Ενδεικτικά κάποιες από τις σημαντικότερες παρεμβάσεις είναι: </a:t>
            </a:r>
          </a:p>
          <a:p>
            <a:pPr lvl="0"/>
            <a:r>
              <a:rPr lang="el-GR" dirty="0" smtClean="0"/>
              <a:t>Τοπ. κοινότητα </a:t>
            </a:r>
            <a:r>
              <a:rPr lang="el-GR" dirty="0" err="1" smtClean="0"/>
              <a:t>Διακοπτού</a:t>
            </a:r>
            <a:r>
              <a:rPr lang="el-GR" dirty="0" smtClean="0"/>
              <a:t>, οικισμός </a:t>
            </a:r>
            <a:r>
              <a:rPr lang="el-GR" dirty="0" err="1" smtClean="0"/>
              <a:t>Κερνίτσας</a:t>
            </a:r>
            <a:r>
              <a:rPr lang="el-GR" dirty="0" smtClean="0"/>
              <a:t>, διάνοιξη </a:t>
            </a:r>
            <a:r>
              <a:rPr lang="el-GR" dirty="0" err="1" smtClean="0"/>
              <a:t>χωματαύλακου</a:t>
            </a:r>
            <a:r>
              <a:rPr lang="el-GR" dirty="0" smtClean="0"/>
              <a:t> με χειρώνακτες εργάτες σε μήκος 2, 5 χιλιόμετρων και πλέον, εργασία που είχε να γίνει από τότε που υπήρχε στις κοινότητες η προσωπική εργασία, δηλαδή πριν από 30 χρόνια.</a:t>
            </a:r>
          </a:p>
          <a:p>
            <a:pPr lvl="0"/>
            <a:r>
              <a:rPr lang="el-GR" dirty="0" smtClean="0"/>
              <a:t>Τοπ. κοινότητα Δημητρόπουλου, 20μ Φ400 σωλήνα με κόστος αγοράς 60€/μ λόγω καθίζησης του παλιού </a:t>
            </a:r>
            <a:r>
              <a:rPr lang="el-GR" dirty="0" err="1" smtClean="0"/>
              <a:t>τσιμενταύλακου</a:t>
            </a:r>
            <a:r>
              <a:rPr lang="el-GR" dirty="0" smtClean="0"/>
              <a:t> και ήταν αδύνατη η διέλευση του νερού.</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1600200"/>
            <a:ext cx="8229600" cy="4525963"/>
          </a:xfrm>
        </p:spPr>
        <p:txBody>
          <a:bodyPr>
            <a:normAutofit fontScale="55000" lnSpcReduction="20000"/>
          </a:bodyPr>
          <a:lstStyle/>
          <a:p>
            <a:pPr lvl="0"/>
            <a:r>
              <a:rPr lang="el-GR" dirty="0" smtClean="0"/>
              <a:t>Τοπ. κοινότητα Τράπεζας, αντικατάσταση σωληνώσεων αντλιοστασίου με ειδικά τεμάχια διαμέτρου 6’’ (Φ160) επειδή από τα χρόνια είχε σαπίσει και είχε τρυπήσει και χανόταν όλο το νερό.</a:t>
            </a:r>
          </a:p>
          <a:p>
            <a:pPr lvl="0"/>
            <a:r>
              <a:rPr lang="el-GR" dirty="0" smtClean="0"/>
              <a:t>Τοπ. κοινότητα </a:t>
            </a:r>
            <a:r>
              <a:rPr lang="el-GR" dirty="0" err="1" smtClean="0"/>
              <a:t>Συνεβρού</a:t>
            </a:r>
            <a:r>
              <a:rPr lang="el-GR" dirty="0" smtClean="0"/>
              <a:t>, αποκάλυψη αυλακιού και </a:t>
            </a:r>
            <a:r>
              <a:rPr lang="el-GR" dirty="0" err="1" smtClean="0"/>
              <a:t>ξεμπάζωμα</a:t>
            </a:r>
            <a:r>
              <a:rPr lang="el-GR" dirty="0" smtClean="0"/>
              <a:t> σε μήκος 500μ και σε βάθος σχεδόν 1 μετρό </a:t>
            </a:r>
          </a:p>
          <a:p>
            <a:pPr lvl="0"/>
            <a:r>
              <a:rPr lang="el-GR" dirty="0" smtClean="0"/>
              <a:t>Τοπ. κοινότητα </a:t>
            </a:r>
            <a:r>
              <a:rPr lang="el-GR" dirty="0" err="1" smtClean="0"/>
              <a:t>Συνεβρού</a:t>
            </a:r>
            <a:r>
              <a:rPr lang="el-GR" dirty="0" smtClean="0"/>
              <a:t>, τοποθέτηση 1 σωλήνα φ400 6μ κάτω από γέφυρα λόγω βουλώματος του παλιού από άλατα και μη διέλευσης ικανής ποσότητας νερού για την άρδευση των κτημάτων. </a:t>
            </a:r>
          </a:p>
          <a:p>
            <a:pPr lvl="0"/>
            <a:r>
              <a:rPr lang="el-GR" dirty="0" smtClean="0"/>
              <a:t>Τοπ. κοινότητα </a:t>
            </a:r>
            <a:r>
              <a:rPr lang="el-GR" dirty="0" err="1" smtClean="0"/>
              <a:t>Συνεβρού</a:t>
            </a:r>
            <a:r>
              <a:rPr lang="el-GR" dirty="0" smtClean="0"/>
              <a:t>, αντικατάσταση αγωγού άρδευσης μήκους 350μ διατομών Φ90+Φ63 επειδή ο υπάρχων αγωγός είχε βουλώσει από άλατα και δεν είχε γίνει σωστός καθαρισμός εδώ και χρόνια.</a:t>
            </a:r>
          </a:p>
          <a:p>
            <a:pPr lvl="0"/>
            <a:r>
              <a:rPr lang="el-GR" dirty="0" smtClean="0"/>
              <a:t>Τοπ. κοινότητα Όασης, αντικατάσταση αγωγού άρδευσης μήκους 100μ διατομής Φ110 Φ63 επειδή ο υπάρχων αγωγός είχε βουλώσει από άλατα και δεν είχε γίνει σωστός καθαρισμός εδώ και χρόνια.</a:t>
            </a:r>
          </a:p>
          <a:p>
            <a:pPr lvl="0"/>
            <a:r>
              <a:rPr lang="el-GR" dirty="0" smtClean="0"/>
              <a:t>Τοπ. κοινότητα </a:t>
            </a:r>
            <a:r>
              <a:rPr lang="el-GR" dirty="0" err="1" smtClean="0"/>
              <a:t>Βούτσιμου</a:t>
            </a:r>
            <a:r>
              <a:rPr lang="el-GR" dirty="0" smtClean="0"/>
              <a:t>, αντικατάσταση αγωγού άρδευσης μήκους 100μ διατομής φ63 επειδή ο υπάρχων αγωγός είχε λιγότερες ατμόσφαιρες από τις απαιτούμενες και έβγαζε συνεχώς βλάβες.</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548680"/>
            <a:ext cx="8229600" cy="5577483"/>
          </a:xfrm>
        </p:spPr>
        <p:txBody>
          <a:bodyPr>
            <a:normAutofit fontScale="62500" lnSpcReduction="20000"/>
          </a:bodyPr>
          <a:lstStyle/>
          <a:p>
            <a:pPr lvl="0"/>
            <a:r>
              <a:rPr lang="el-GR" dirty="0" smtClean="0"/>
              <a:t>Τοπ. κοινότητα Ροδοδάφνης αντικατάσταση μέρος αυλακιού μήκους 30μ διότι 30 χρόνια που είχε τη διαχείριση ο δήμος πέρναγε μέσα από σπίτι και όταν βούλωνε το αυλάκι πλημμύριζε η ιδιοκτησία.</a:t>
            </a:r>
          </a:p>
          <a:p>
            <a:pPr lvl="0"/>
            <a:r>
              <a:rPr lang="el-GR" dirty="0" smtClean="0"/>
              <a:t>Τοπ. κοινότητα </a:t>
            </a:r>
            <a:r>
              <a:rPr lang="el-GR" dirty="0" err="1" smtClean="0"/>
              <a:t>Ζαχλωριτίκων</a:t>
            </a:r>
            <a:r>
              <a:rPr lang="el-GR" dirty="0" smtClean="0"/>
              <a:t>, επισκευή τσιμεντένιου αυλακιού σε μήκος 150μ μετά από δολιοφθορά.</a:t>
            </a:r>
          </a:p>
          <a:p>
            <a:pPr lvl="0"/>
            <a:r>
              <a:rPr lang="el-GR" dirty="0" smtClean="0"/>
              <a:t>Τοπ. κοινότητα </a:t>
            </a:r>
            <a:r>
              <a:rPr lang="el-GR" dirty="0" err="1" smtClean="0"/>
              <a:t>Ζαχλωριτικων</a:t>
            </a:r>
            <a:r>
              <a:rPr lang="el-GR" dirty="0" smtClean="0"/>
              <a:t>, καθαρισμός αυλακιού με μηχάνημα σε τμήμα 300μ κατά μήκος του ποταμού </a:t>
            </a:r>
            <a:r>
              <a:rPr lang="el-GR" dirty="0" err="1" smtClean="0"/>
              <a:t>Βουραικού</a:t>
            </a:r>
            <a:r>
              <a:rPr lang="el-GR" dirty="0" smtClean="0"/>
              <a:t> το οποίο είχε να καθαριστεί πάνω από 20 χρόνια.</a:t>
            </a:r>
          </a:p>
          <a:p>
            <a:pPr lvl="0"/>
            <a:r>
              <a:rPr lang="el-GR" dirty="0" smtClean="0"/>
              <a:t>Τοπ. κοινότητα </a:t>
            </a:r>
            <a:r>
              <a:rPr lang="el-GR" dirty="0" err="1" smtClean="0"/>
              <a:t>Μαμουσιάς</a:t>
            </a:r>
            <a:r>
              <a:rPr lang="el-GR" dirty="0" smtClean="0"/>
              <a:t>, οικισμός </a:t>
            </a:r>
            <a:r>
              <a:rPr lang="el-GR" dirty="0" err="1" smtClean="0"/>
              <a:t>Δερβενάκι</a:t>
            </a:r>
            <a:r>
              <a:rPr lang="el-GR" dirty="0" smtClean="0"/>
              <a:t>, αποκατάσταση αγωγού άρδευσης ο οποίος επί τριετία είχε παρασυρθεί από το ποτάμι και για το οποίο ο δήμος είχε δηλώσει αδυναμία αποκατάστασης.</a:t>
            </a:r>
          </a:p>
          <a:p>
            <a:pPr lvl="0"/>
            <a:r>
              <a:rPr lang="el-GR" dirty="0" smtClean="0"/>
              <a:t>Τοπ. κοινότητα Ζήριας, πραγματοποιήθηκε κανονικά η</a:t>
            </a:r>
            <a:r>
              <a:rPr lang="el-GR" sz="3400" dirty="0" smtClean="0"/>
              <a:t> </a:t>
            </a:r>
            <a:r>
              <a:rPr lang="el-GR" sz="3400" dirty="0" err="1" smtClean="0"/>
              <a:t>αρδευση</a:t>
            </a:r>
            <a:r>
              <a:rPr lang="el-GR" sz="3400" dirty="0" smtClean="0"/>
              <a:t> </a:t>
            </a:r>
            <a:r>
              <a:rPr lang="el-GR" dirty="0" smtClean="0"/>
              <a:t>που ήρθε στη διαχείριση της ΔΕΥΑ χωρίς να προβλέπεται στη διακήρυξη μετά την πτώχευση του ΤΟΕΒ.</a:t>
            </a:r>
          </a:p>
          <a:p>
            <a:pPr lvl="0"/>
            <a:r>
              <a:rPr lang="el-GR" dirty="0" smtClean="0"/>
              <a:t>Τοπ. κοινότητα Ζήριας, καθαρισμός αυλακιών και συντήρηση υδροληψιών που δεν είχαν καθαριστεί ποτέ και από κανέναν.</a:t>
            </a:r>
          </a:p>
          <a:p>
            <a:pPr lvl="0"/>
            <a:r>
              <a:rPr lang="el-GR" dirty="0" smtClean="0"/>
              <a:t>Τοπ. κοινότητα Μάγειρα, καθαρισμός και ξεβούλωμα σωληνωτού αυλακιού σε μήκος 50μ μέσα στο δάσος από χειρώνακτες εργάτες διότι ήταν αδύνατη η πρόσβαση των μηχανημάτων και είχε βουλώσει από ρίζες .</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6000" dirty="0" smtClean="0"/>
              <a:t>Η άρδευση του μέλλοντος</a:t>
            </a:r>
            <a:r>
              <a:rPr lang="el-GR" dirty="0" smtClean="0"/>
              <a:t/>
            </a:r>
            <a:br>
              <a:rPr lang="el-GR" dirty="0" smtClean="0"/>
            </a:br>
            <a:endParaRPr lang="el-GR" dirty="0"/>
          </a:p>
        </p:txBody>
      </p:sp>
      <p:pic>
        <p:nvPicPr>
          <p:cNvPr id="5" name="4 - Θέση περιεχομένου" descr="Καταγραφή χαρτη.PNG"/>
          <p:cNvPicPr>
            <a:picLocks noGrp="1" noChangeAspect="1"/>
          </p:cNvPicPr>
          <p:nvPr>
            <p:ph idx="1"/>
          </p:nvPr>
        </p:nvPicPr>
        <p:blipFill>
          <a:blip r:embed="rId2" cstate="print"/>
          <a:stretch>
            <a:fillRect/>
          </a:stretch>
        </p:blipFill>
        <p:spPr>
          <a:xfrm>
            <a:off x="886897" y="1138666"/>
            <a:ext cx="7392432" cy="522995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ΠΑΡΑΛΑΒΑΜΕ</a:t>
            </a:r>
            <a:endParaRPr lang="el-GR" dirty="0"/>
          </a:p>
        </p:txBody>
      </p:sp>
      <p:pic>
        <p:nvPicPr>
          <p:cNvPr id="5" name="4 - Θέση περιεχομένου" descr="AGIOS ANDREAS1.JPG"/>
          <p:cNvPicPr>
            <a:picLocks noGrp="1" noChangeAspect="1"/>
          </p:cNvPicPr>
          <p:nvPr>
            <p:ph sz="half" idx="1"/>
          </p:nvPr>
        </p:nvPicPr>
        <p:blipFill>
          <a:blip r:embed="rId2" cstate="print"/>
          <a:stretch>
            <a:fillRect/>
          </a:stretch>
        </p:blipFill>
        <p:spPr>
          <a:xfrm>
            <a:off x="779264" y="1600200"/>
            <a:ext cx="3394472" cy="4525963"/>
          </a:xfrm>
        </p:spPr>
      </p:pic>
      <p:pic>
        <p:nvPicPr>
          <p:cNvPr id="6" name="5 - Θέση περιεχομένου" descr="AMPELOKIPOI2.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u="sng" dirty="0" smtClean="0"/>
              <a:t>ΟΙ ΣΤΟΧΟΙ ΓΙΑ ΤΟ ΜΕΛΛΟΝ</a:t>
            </a:r>
            <a:endParaRPr lang="el-GR" sz="4000" b="1" u="sng" dirty="0"/>
          </a:p>
        </p:txBody>
      </p:sp>
      <p:sp>
        <p:nvSpPr>
          <p:cNvPr id="3" name="2 - Θέση περιεχομένου"/>
          <p:cNvSpPr>
            <a:spLocks noGrp="1"/>
          </p:cNvSpPr>
          <p:nvPr>
            <p:ph idx="1"/>
          </p:nvPr>
        </p:nvSpPr>
        <p:spPr/>
        <p:txBody>
          <a:bodyPr>
            <a:normAutofit fontScale="92500" lnSpcReduction="20000"/>
          </a:bodyPr>
          <a:lstStyle/>
          <a:p>
            <a:r>
              <a:rPr lang="el-GR" dirty="0" smtClean="0"/>
              <a:t>ΧΡΗΣΗ ΚΛΕΙΣΤΩΝ ΑΓΩΓΩΝ ΠΑΝΤΟΥ</a:t>
            </a:r>
          </a:p>
          <a:p>
            <a:r>
              <a:rPr lang="el-GR" dirty="0" smtClean="0"/>
              <a:t>ΒΕΛΤΙΣΤΗ ΕΚΜΕΤΑΛΛΕΥΣΗ ΤΩΝ ΕΠΙΦΑΝΕΙΑΚΩΝ  ΥΔΑΤΩΝ –ΜΕΙΩΣΗ ΧΡΗΣΗΣ ΓΕΩΤΡΗΣΕΩΝ</a:t>
            </a:r>
          </a:p>
          <a:p>
            <a:r>
              <a:rPr lang="el-GR" dirty="0" smtClean="0"/>
              <a:t>ΑΥΞΗΣΗ ΤΩΝ ΑΡΔΕΥΤΙΚΩΝ ΥΔΑΤΩΝ –ΑΥΞΗΣΗ ΤΩΝ ΑΡΔΕΥΟΜΕΝΩΝ ΕΚΤΑΣΕΩΝ</a:t>
            </a:r>
          </a:p>
          <a:p>
            <a:r>
              <a:rPr lang="el-GR" dirty="0" smtClean="0"/>
              <a:t>ΤΗΛΕΜΕΤΡΙΚΗ ΔΙΑΧΕΙΡΙΣΗ ΔΙΚΤΥΩΝ-ΕΛΑΧΙΣΤΟΠΟΙΗΣΗ ΤΩΝ ΑΠΩΛΕΙΩΝ</a:t>
            </a:r>
          </a:p>
          <a:p>
            <a:r>
              <a:rPr lang="el-GR" dirty="0" smtClean="0"/>
              <a:t>ΜΕΙΩΣΗ ΚΟΣΤΟΥΣ ΑΝΤΛΗΣΗΣ ΚΑΙ ΔΙΑΧΕΙΡΙΣΗΣ</a:t>
            </a:r>
          </a:p>
          <a:p>
            <a:r>
              <a:rPr lang="el-GR" dirty="0" smtClean="0"/>
              <a:t>ΒΕΛΤΙΣΤΗ ΠΕΡΙΒΑΛΛΟΝΤΙΚΗ ΔΙΑΧΕΙΡΙΣΗ</a:t>
            </a:r>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ΟΙΚΟΝΟΜΙΑ ΓΙΑ ΤΟΝ ΑΓΡΟΤΗ</a:t>
            </a:r>
            <a:br>
              <a:rPr lang="el-GR" sz="3600" b="1" dirty="0" smtClean="0"/>
            </a:br>
            <a:endParaRPr lang="el-GR" sz="3600" b="1" dirty="0"/>
          </a:p>
        </p:txBody>
      </p:sp>
      <p:pic>
        <p:nvPicPr>
          <p:cNvPr id="4" name="3 - Θέση περιεχομένου" descr="Καταγραφή5.PNG"/>
          <p:cNvPicPr>
            <a:picLocks noGrp="1" noChangeAspect="1"/>
          </p:cNvPicPr>
          <p:nvPr>
            <p:ph idx="1"/>
          </p:nvPr>
        </p:nvPicPr>
        <p:blipFill>
          <a:blip r:embed="rId2" cstate="print"/>
          <a:stretch>
            <a:fillRect/>
          </a:stretch>
        </p:blipFill>
        <p:spPr>
          <a:xfrm>
            <a:off x="1475656" y="1700808"/>
            <a:ext cx="6120679" cy="489654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u="sng" dirty="0" smtClean="0"/>
              <a:t>ΟΙΚΟΝΟΜΙΑ ΤΟΥ ΝΕΡΟΥ</a:t>
            </a:r>
            <a:r>
              <a:rPr lang="el-GR" sz="3600" b="1" dirty="0" smtClean="0"/>
              <a:t/>
            </a:r>
            <a:br>
              <a:rPr lang="el-GR" sz="3600" b="1" dirty="0" smtClean="0"/>
            </a:br>
            <a:endParaRPr lang="el-GR" sz="3600" b="1" dirty="0"/>
          </a:p>
        </p:txBody>
      </p:sp>
      <p:sp>
        <p:nvSpPr>
          <p:cNvPr id="3" name="2 - Θέση περιεχομένου"/>
          <p:cNvSpPr>
            <a:spLocks noGrp="1"/>
          </p:cNvSpPr>
          <p:nvPr>
            <p:ph idx="1"/>
          </p:nvPr>
        </p:nvSpPr>
        <p:spPr/>
        <p:txBody>
          <a:bodyPr>
            <a:normAutofit fontScale="70000" lnSpcReduction="20000"/>
          </a:bodyPr>
          <a:lstStyle/>
          <a:p>
            <a:r>
              <a:rPr lang="el-GR" dirty="0" smtClean="0"/>
              <a:t>«Εκτιμάται ότι από το νερό άρδευσης που εφαρμόζεται μόνο το 55% χρησιμοποιείται από την καλλιέργεια, ενώ 12% χάνεται κατά τη μεταφορά, το 8% κατά την εφαρμογή του στον αγρό και το 25% χάνεται λόγω υπέρ-άρδευσης (Σχ. 3). Η </a:t>
            </a:r>
            <a:r>
              <a:rPr lang="el-GR" dirty="0" err="1" smtClean="0"/>
              <a:t>υπερ</a:t>
            </a:r>
            <a:r>
              <a:rPr lang="el-GR" dirty="0" smtClean="0"/>
              <a:t>-άρδευση μπορεί να προκαλέσει περιοδική έλλειψη νερού σε άλλους παραγωγούς, ασφυκτικές συνθήκες στο έδαφος για την καλλιέργεια, ευνοϊκό περιβάλλον για την ανάπτυξη ασθενειών, απώλεια θρεπτικών στοιχείων λόγω </a:t>
            </a:r>
            <a:r>
              <a:rPr lang="el-GR" dirty="0" err="1" smtClean="0"/>
              <a:t>έκπλυσης</a:t>
            </a:r>
            <a:r>
              <a:rPr lang="el-GR" dirty="0" smtClean="0"/>
              <a:t> ή βαθιάς διήθησης, ρύπανση του υπόγειου </a:t>
            </a:r>
            <a:r>
              <a:rPr lang="el-GR" dirty="0" err="1" smtClean="0"/>
              <a:t>υδροφορέα</a:t>
            </a:r>
            <a:r>
              <a:rPr lang="el-GR" dirty="0" smtClean="0"/>
              <a:t> από </a:t>
            </a:r>
            <a:r>
              <a:rPr lang="el-GR" dirty="0" err="1" smtClean="0"/>
              <a:t>αγροχημικά</a:t>
            </a:r>
            <a:r>
              <a:rPr lang="el-GR" dirty="0" smtClean="0"/>
              <a:t>, μείωση της παραγωγής και υποβάθμιση της ποιότητας και αύξηση του κόστους παραγωγής». ΟΡΘΟΛΟΓΙΚΗ ΔΙΑΧΕΙΡΗΣΗ ΤΟΥ ΝΕΡΟΥ ΑΡΔΕΥΣΗΣ: ΑΝΑΓΚΑΙΟΤΗΤΑ ΓΙΑ ΑΕΙΦΟΡΟ ΑΓΡΟΤΙΚΗ ΑΝΑΠΤΥΞΗ Κ. </a:t>
            </a:r>
            <a:r>
              <a:rPr lang="el-GR" dirty="0" err="1" smtClean="0"/>
              <a:t>Χαρτζουλάκης</a:t>
            </a:r>
            <a:r>
              <a:rPr lang="el-GR" dirty="0" smtClean="0"/>
              <a:t>, Μ. </a:t>
            </a:r>
            <a:r>
              <a:rPr lang="el-GR" dirty="0" err="1" smtClean="0"/>
              <a:t>Μπερτάκη</a:t>
            </a:r>
            <a:r>
              <a:rPr lang="el-GR" dirty="0" smtClean="0"/>
              <a:t> ΕΘΙΑΓΕ, Ινστιτούτο Ελιάς και Υποτροπικών Φυτών, 73100 Χανιά, Κρήτης</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ΒΕΛΤΙΩΣΗ ΥΔΡΟΛΗΨΙΩΝ</a:t>
            </a:r>
            <a:br>
              <a:rPr lang="el-GR" dirty="0" smtClean="0"/>
            </a:br>
            <a:endParaRPr lang="el-GR" dirty="0"/>
          </a:p>
        </p:txBody>
      </p:sp>
      <p:pic>
        <p:nvPicPr>
          <p:cNvPr id="1026" name="Picture 2" descr="C:\Users\aliogkas\Pictures\ΕΠΙΦΑΝΕΙΑΚΑ ΥΔΑΤΑ.PNG"/>
          <p:cNvPicPr>
            <a:picLocks noGrp="1" noChangeAspect="1" noChangeArrowheads="1"/>
          </p:cNvPicPr>
          <p:nvPr>
            <p:ph idx="1"/>
          </p:nvPr>
        </p:nvPicPr>
        <p:blipFill>
          <a:blip r:embed="rId2" cstate="print"/>
          <a:srcRect/>
          <a:stretch>
            <a:fillRect/>
          </a:stretch>
        </p:blipFill>
        <p:spPr bwMode="auto">
          <a:xfrm>
            <a:off x="1475656" y="1988840"/>
            <a:ext cx="6552728" cy="403244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smtClean="0"/>
              <a:t>ΟΙ ΕΚΤΑΣΕΙΣ ΤΟΥ ΔΗΜΟΥ</a:t>
            </a:r>
            <a:endParaRPr lang="el-GR" sz="3600" b="1" u="sng" dirty="0"/>
          </a:p>
        </p:txBody>
      </p:sp>
      <p:pic>
        <p:nvPicPr>
          <p:cNvPr id="4" name="3 - Θέση περιεχομένου" descr="Καταγραφή6.PNG"/>
          <p:cNvPicPr>
            <a:picLocks noGrp="1" noChangeAspect="1"/>
          </p:cNvPicPr>
          <p:nvPr>
            <p:ph idx="1"/>
          </p:nvPr>
        </p:nvPicPr>
        <p:blipFill>
          <a:blip r:embed="rId2" cstate="print"/>
          <a:stretch>
            <a:fillRect/>
          </a:stretch>
        </p:blipFill>
        <p:spPr>
          <a:xfrm>
            <a:off x="1763688" y="1268760"/>
            <a:ext cx="5328592" cy="518457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ΥΔΡΟΛΗΨΙΕΣ ΔΗΜΟΥ ΑΙΓΙΑΛΕΙΑΣ</a:t>
            </a:r>
            <a:endParaRPr lang="el-GR" sz="3200" dirty="0"/>
          </a:p>
        </p:txBody>
      </p:sp>
      <p:pic>
        <p:nvPicPr>
          <p:cNvPr id="4" name="3 - Θέση περιεχομένου" descr="Καταγραφή2.PNG"/>
          <p:cNvPicPr>
            <a:picLocks noGrp="1" noChangeAspect="1"/>
          </p:cNvPicPr>
          <p:nvPr>
            <p:ph idx="1"/>
          </p:nvPr>
        </p:nvPicPr>
        <p:blipFill>
          <a:blip r:embed="rId2" cstate="print"/>
          <a:stretch>
            <a:fillRect/>
          </a:stretch>
        </p:blipFill>
        <p:spPr>
          <a:xfrm>
            <a:off x="683568" y="1196752"/>
            <a:ext cx="7920880" cy="525658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ΤΟ ΑΡΔΕΥΤΙΚΟ ΜΗΤΡΩΟ ΜΟΧΛΟΣ ΒΕΛΤΙΩΣΗΣ ΣΥΝΘΗΚΩΝ ΑΡΔΕΥΣΗΣ</a:t>
            </a:r>
            <a:endParaRPr lang="el-GR" sz="3200" dirty="0"/>
          </a:p>
        </p:txBody>
      </p:sp>
      <p:pic>
        <p:nvPicPr>
          <p:cNvPr id="4" name="3 - Θέση περιεχομένου"/>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99592" y="1600200"/>
            <a:ext cx="7128792" cy="4525963"/>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sz="3100" b="1" dirty="0" smtClean="0"/>
              <a:t>ΚΑΤΑΣΚΕΥΗ ΚΑΙ ΤΗΛΕΜΕΤΡΙΚΗ ΔΙΑΧΕΙΡΙΣΗ ΔΙΚΤΥΩΝ – ΓΕΩΡΓΙΑ ΑΚΡΙΒΕΙΑΣ</a:t>
            </a:r>
            <a:endParaRPr lang="el-GR" sz="3100" b="1" dirty="0"/>
          </a:p>
        </p:txBody>
      </p:sp>
      <p:pic>
        <p:nvPicPr>
          <p:cNvPr id="4" name="3 - Θέση περιεχομένου" descr="Καταγραφή4.PNG"/>
          <p:cNvPicPr>
            <a:picLocks noGrp="1" noChangeAspect="1"/>
          </p:cNvPicPr>
          <p:nvPr>
            <p:ph idx="1"/>
          </p:nvPr>
        </p:nvPicPr>
        <p:blipFill>
          <a:blip r:embed="rId2" cstate="print"/>
          <a:stretch>
            <a:fillRect/>
          </a:stretch>
        </p:blipFill>
        <p:spPr>
          <a:xfrm>
            <a:off x="1403648" y="1412776"/>
            <a:ext cx="6192687" cy="544522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u="sng" dirty="0" smtClean="0"/>
              <a:t>ΣΥΣΤΗΜΑ ΤΗΛΕΕΛΕΓΧΟΥ - ΤΗΛΕΧΕΙΡΙΣΜΟΥ ΔΙΚΤΎΩΝ ΑΡΔΕΥΣΗΣ-ΥΔΡΕΥΣΗΣ </a:t>
            </a:r>
            <a:r>
              <a:rPr lang="el-GR" sz="3600" dirty="0" smtClean="0"/>
              <a:t/>
            </a:r>
            <a:br>
              <a:rPr lang="el-GR" sz="3600" dirty="0" smtClean="0"/>
            </a:br>
            <a:endParaRPr lang="el-GR" sz="3600" b="1" u="sng" dirty="0"/>
          </a:p>
        </p:txBody>
      </p:sp>
      <p:pic>
        <p:nvPicPr>
          <p:cNvPr id="4" name="25 - Εικόνα" descr="demeter operation.jpg"/>
          <p:cNvPicPr>
            <a:picLocks noGrp="1"/>
          </p:cNvPicPr>
          <p:nvPr>
            <p:ph idx="1"/>
          </p:nvPr>
        </p:nvPicPr>
        <p:blipFill>
          <a:blip r:embed="rId2" cstate="print"/>
          <a:stretch>
            <a:fillRect/>
          </a:stretch>
        </p:blipFill>
        <p:spPr>
          <a:xfrm>
            <a:off x="1187624" y="1268760"/>
            <a:ext cx="6264695" cy="511256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ΓΕΩΡΓΙΑ ΑΚΡΙΒΕΙΑΣ</a:t>
            </a:r>
            <a:br>
              <a:rPr lang="el-GR" sz="3600" b="1" dirty="0" smtClean="0"/>
            </a:br>
            <a:r>
              <a:rPr lang="el-GR" sz="3600" b="1" dirty="0" smtClean="0"/>
              <a:t>ΕΞΥΠΝΗ ΔΙΑΧΕΙΡΙΣΗ</a:t>
            </a:r>
            <a:endParaRPr lang="el-GR" sz="3600" b="1" dirty="0"/>
          </a:p>
        </p:txBody>
      </p:sp>
      <p:pic>
        <p:nvPicPr>
          <p:cNvPr id="4" name="14 - Εικόνα" descr="system Hidroconta.jpg"/>
          <p:cNvPicPr>
            <a:picLocks noGrp="1"/>
          </p:cNvPicPr>
          <p:nvPr>
            <p:ph idx="1"/>
          </p:nvPr>
        </p:nvPicPr>
        <p:blipFill>
          <a:blip r:embed="rId2" cstate="print"/>
          <a:stretch>
            <a:fillRect/>
          </a:stretch>
        </p:blipFill>
        <p:spPr>
          <a:xfrm>
            <a:off x="1530628" y="1600200"/>
            <a:ext cx="6082744" cy="4525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ΔΥΣΤΥΧΩΣ…………</a:t>
            </a:r>
            <a:endParaRPr lang="el-GR" dirty="0"/>
          </a:p>
        </p:txBody>
      </p:sp>
      <p:pic>
        <p:nvPicPr>
          <p:cNvPr id="5" name="4 - Θέση περιεχομένου" descr="AMPELOKIPOI4.JPG"/>
          <p:cNvPicPr>
            <a:picLocks noGrp="1" noChangeAspect="1"/>
          </p:cNvPicPr>
          <p:nvPr>
            <p:ph sz="half" idx="1"/>
          </p:nvPr>
        </p:nvPicPr>
        <p:blipFill>
          <a:blip r:embed="rId2" cstate="print"/>
          <a:stretch>
            <a:fillRect/>
          </a:stretch>
        </p:blipFill>
        <p:spPr>
          <a:xfrm>
            <a:off x="1231860" y="1600200"/>
            <a:ext cx="2489280" cy="4525963"/>
          </a:xfrm>
        </p:spPr>
      </p:pic>
      <p:pic>
        <p:nvPicPr>
          <p:cNvPr id="8" name="7 - Θέση περιεχομένου" descr="KERNITSA9.JPG"/>
          <p:cNvPicPr>
            <a:picLocks noGrp="1" noChangeAspect="1"/>
          </p:cNvPicPr>
          <p:nvPr>
            <p:ph sz="half" idx="2"/>
          </p:nvPr>
        </p:nvPicPr>
        <p:blipFill>
          <a:blip r:embed="rId3" cstate="print"/>
          <a:stretch>
            <a:fillRect/>
          </a:stretch>
        </p:blipFill>
        <p:spPr>
          <a:xfrm rot="5400000">
            <a:off x="3995936" y="2201788"/>
            <a:ext cx="4611588" cy="317142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u="sng" dirty="0" smtClean="0"/>
              <a:t>ΙΔΡΥΣΗ ΚΑΙ ΛΕΙΤΟΥΡΓΙΑ ΟΛΟΚΛΗΡΩΜΕΝΟΥ ΣΥΣΤΗΜΑΤΟΣ ΓΕΩΡΓΙΑΣ ΑΚΡΙΒΕΙΑΣ</a:t>
            </a:r>
            <a:r>
              <a:rPr lang="el-GR" sz="2200" dirty="0" smtClean="0"/>
              <a:t/>
            </a:r>
            <a:br>
              <a:rPr lang="el-GR" sz="2200" dirty="0" smtClean="0"/>
            </a:br>
            <a:r>
              <a:rPr lang="el-GR" sz="2200" b="1" u="sng" dirty="0" smtClean="0"/>
              <a:t>ΚΑΙ ΣΥΜΒΟΥΛΕΥΤΙΚΩΝ ΥΠΗΡΕΣΙΩΝ ΓΙΑ ΤΟΥΣ ΑΓΡΟΤΕΣ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Οι κύριοι σκοποί της Γ.Α είναι:</a:t>
            </a:r>
          </a:p>
          <a:p>
            <a:pPr lvl="2"/>
            <a:r>
              <a:rPr lang="el-GR" dirty="0" smtClean="0"/>
              <a:t>η αύξηση της απόδοσης των καλλιεργειών,</a:t>
            </a:r>
          </a:p>
          <a:p>
            <a:pPr lvl="2"/>
            <a:r>
              <a:rPr lang="el-GR" dirty="0" smtClean="0"/>
              <a:t>η βελτίωση της ποιότητας των παραγομένων προϊόντων,</a:t>
            </a:r>
          </a:p>
          <a:p>
            <a:pPr lvl="2"/>
            <a:r>
              <a:rPr lang="el-GR" dirty="0" smtClean="0"/>
              <a:t>η πιο αποδοτική χρήση των </a:t>
            </a:r>
            <a:r>
              <a:rPr lang="el-GR" dirty="0" err="1" smtClean="0"/>
              <a:t>αγροχημικών</a:t>
            </a:r>
            <a:r>
              <a:rPr lang="el-GR" dirty="0" smtClean="0"/>
              <a:t>,</a:t>
            </a:r>
          </a:p>
          <a:p>
            <a:pPr lvl="2"/>
            <a:r>
              <a:rPr lang="el-GR" dirty="0" smtClean="0"/>
              <a:t>η εξοικονόμηση της ενέργειας και του υδάτινου πόρου,</a:t>
            </a:r>
          </a:p>
          <a:p>
            <a:pPr lvl="2"/>
            <a:r>
              <a:rPr lang="el-GR" dirty="0" smtClean="0"/>
              <a:t>η προστασία του εδάφους και των νερών από την ρύπανση.</a:t>
            </a:r>
          </a:p>
          <a:p>
            <a:r>
              <a:rPr lang="el-GR" sz="1100" dirty="0" smtClean="0"/>
              <a:t>(ΦΟΥΝΤΑΣ-ΓΕΜΤΟΣ)</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1600200"/>
            <a:ext cx="8229600" cy="4525963"/>
          </a:xfrm>
        </p:spPr>
        <p:txBody>
          <a:bodyPr>
            <a:normAutofit fontScale="70000" lnSpcReduction="20000"/>
          </a:bodyPr>
          <a:lstStyle/>
          <a:p>
            <a:r>
              <a:rPr lang="el-GR" b="1" u="sng" dirty="0" smtClean="0"/>
              <a:t>1.Καταγραφή και αξιοποίηση της μορφολογίας του εδάφους</a:t>
            </a:r>
            <a:endParaRPr lang="el-GR" dirty="0" smtClean="0"/>
          </a:p>
          <a:p>
            <a:r>
              <a:rPr lang="el-GR" dirty="0" smtClean="0"/>
              <a:t>Χάρτες διαφοροποίησης κλίσεων ανάλογα με την καλλιέργεια διαμόρφωση ζωνών και αναγκών άρδευσης ανά ζώνη και καλλιέργεια.</a:t>
            </a:r>
          </a:p>
          <a:p>
            <a:r>
              <a:rPr lang="el-GR" b="1" u="sng" dirty="0" smtClean="0"/>
              <a:t>2.Καταγραφή ποιοτικών χαρακτηριστικών του εδάφους</a:t>
            </a:r>
            <a:endParaRPr lang="el-GR" dirty="0" smtClean="0"/>
          </a:p>
          <a:p>
            <a:pPr lvl="0"/>
            <a:r>
              <a:rPr lang="el-GR" dirty="0" smtClean="0"/>
              <a:t>Τα κύρια στοιχεία [άζωτο (Ν), φώσφορος (Ρ), κάλιο (Κ)]</a:t>
            </a:r>
          </a:p>
          <a:p>
            <a:pPr lvl="0"/>
            <a:r>
              <a:rPr lang="el-GR" dirty="0" smtClean="0"/>
              <a:t>Τα δευτερεύοντα στοιχεία [ασβέστιο (</a:t>
            </a:r>
            <a:r>
              <a:rPr lang="en-US" dirty="0" smtClean="0"/>
              <a:t>Ca</a:t>
            </a:r>
            <a:r>
              <a:rPr lang="el-GR" dirty="0" smtClean="0"/>
              <a:t>), μαγνήσιο(</a:t>
            </a:r>
            <a:r>
              <a:rPr lang="en-US" dirty="0" smtClean="0"/>
              <a:t>Mg</a:t>
            </a:r>
            <a:r>
              <a:rPr lang="el-GR" dirty="0" smtClean="0"/>
              <a:t>), θείο(</a:t>
            </a:r>
            <a:r>
              <a:rPr lang="en-US" dirty="0" smtClean="0"/>
              <a:t>S</a:t>
            </a:r>
            <a:r>
              <a:rPr lang="el-GR" dirty="0" smtClean="0"/>
              <a:t>)]</a:t>
            </a:r>
          </a:p>
          <a:p>
            <a:pPr lvl="0"/>
            <a:r>
              <a:rPr lang="el-GR" dirty="0" smtClean="0"/>
              <a:t>Τα ιχνοστοιχεία [βόριο (</a:t>
            </a:r>
            <a:r>
              <a:rPr lang="en-US" dirty="0" smtClean="0"/>
              <a:t>B</a:t>
            </a:r>
            <a:r>
              <a:rPr lang="el-GR" dirty="0" smtClean="0"/>
              <a:t>), χλώριο (</a:t>
            </a:r>
            <a:r>
              <a:rPr lang="en-US" dirty="0" err="1" smtClean="0"/>
              <a:t>Cl</a:t>
            </a:r>
            <a:r>
              <a:rPr lang="el-GR" dirty="0" smtClean="0"/>
              <a:t>), χαλκός (</a:t>
            </a:r>
            <a:r>
              <a:rPr lang="en-US" dirty="0" smtClean="0"/>
              <a:t>Cu</a:t>
            </a:r>
            <a:r>
              <a:rPr lang="el-GR" dirty="0" smtClean="0"/>
              <a:t>), σίδηρος (</a:t>
            </a:r>
            <a:r>
              <a:rPr lang="en-US" dirty="0" smtClean="0"/>
              <a:t>Fe</a:t>
            </a:r>
            <a:r>
              <a:rPr lang="el-GR" dirty="0" smtClean="0"/>
              <a:t>), μαγγάνιο (</a:t>
            </a:r>
            <a:r>
              <a:rPr lang="en-US" dirty="0" err="1" smtClean="0"/>
              <a:t>Mn</a:t>
            </a:r>
            <a:r>
              <a:rPr lang="el-GR" dirty="0" smtClean="0"/>
              <a:t>), ψευδάργυρος (</a:t>
            </a:r>
            <a:r>
              <a:rPr lang="en-US" dirty="0" smtClean="0"/>
              <a:t>Zn</a:t>
            </a:r>
            <a:r>
              <a:rPr lang="el-GR" dirty="0" smtClean="0"/>
              <a:t>), και μολυβδαίνιο (</a:t>
            </a:r>
            <a:r>
              <a:rPr lang="en-US" dirty="0" smtClean="0"/>
              <a:t>Mo</a:t>
            </a:r>
            <a:r>
              <a:rPr lang="el-GR" dirty="0" smtClean="0"/>
              <a:t>)]</a:t>
            </a:r>
          </a:p>
          <a:p>
            <a:r>
              <a:rPr lang="el-GR" dirty="0" smtClean="0"/>
              <a:t> </a:t>
            </a:r>
          </a:p>
          <a:p>
            <a:r>
              <a:rPr lang="el-GR" dirty="0" smtClean="0"/>
              <a:t>Χαρτογράφηση ηλεκτρικής αγωγιμότητας εδάφους.</a:t>
            </a:r>
          </a:p>
          <a:p>
            <a:r>
              <a:rPr lang="el-GR" dirty="0" smtClean="0"/>
              <a:t>Θα γίνει με την χρήση επίγειων δειγματοληψιών και ασύρματων αισθητήρων εδάφους.</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3008313" cy="1728192"/>
          </a:xfrm>
        </p:spPr>
        <p:txBody>
          <a:bodyPr>
            <a:normAutofit fontScale="90000"/>
          </a:bodyPr>
          <a:lstStyle/>
          <a:p>
            <a:r>
              <a:rPr lang="el-GR" u="sng" dirty="0" smtClean="0"/>
              <a:t>3.Καταγραφή ποιοτικών χαρακτηριστικών καλλιεργειών σε πραγματικό χρόνο ανά εποχή .</a:t>
            </a:r>
            <a:r>
              <a:rPr lang="el-GR" dirty="0" smtClean="0"/>
              <a:t/>
            </a:r>
            <a:br>
              <a:rPr lang="el-GR" dirty="0" smtClean="0"/>
            </a:br>
            <a:endParaRPr lang="el-GR" dirty="0"/>
          </a:p>
        </p:txBody>
      </p:sp>
      <p:sp>
        <p:nvSpPr>
          <p:cNvPr id="4" name="3 - Θέση κειμένου"/>
          <p:cNvSpPr>
            <a:spLocks noGrp="1"/>
          </p:cNvSpPr>
          <p:nvPr>
            <p:ph type="body" sz="half" idx="2"/>
          </p:nvPr>
        </p:nvSpPr>
        <p:spPr>
          <a:xfrm>
            <a:off x="457200" y="2276872"/>
            <a:ext cx="3008313" cy="3849291"/>
          </a:xfrm>
        </p:spPr>
        <p:txBody>
          <a:bodyPr/>
          <a:lstStyle/>
          <a:p>
            <a:r>
              <a:rPr lang="el-GR" dirty="0" smtClean="0"/>
              <a:t>Με την χρήση εναέριων και επίγειων ασύρματων δικτύων αισθητήρων θα παρακολουθούνται οι καλλιέργειες σε όλες  τις φάσεις .</a:t>
            </a:r>
          </a:p>
          <a:p>
            <a:endParaRPr lang="el-GR" dirty="0"/>
          </a:p>
        </p:txBody>
      </p:sp>
      <p:pic>
        <p:nvPicPr>
          <p:cNvPr id="5" name="image15.jpeg"/>
          <p:cNvPicPr>
            <a:picLocks noGrp="1"/>
          </p:cNvPicPr>
          <p:nvPr>
            <p:ph idx="1"/>
          </p:nvPr>
        </p:nvPicPr>
        <p:blipFill>
          <a:blip r:embed="rId2" cstate="print"/>
          <a:stretch>
            <a:fillRect/>
          </a:stretch>
        </p:blipFill>
        <p:spPr>
          <a:xfrm>
            <a:off x="4105593" y="273050"/>
            <a:ext cx="4050664" cy="585311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3083942"/>
          </a:xfrm>
        </p:spPr>
        <p:txBody>
          <a:bodyPr>
            <a:noAutofit/>
          </a:bodyPr>
          <a:lstStyle/>
          <a:p>
            <a:r>
              <a:rPr lang="el-GR" sz="2800" u="sng" dirty="0" smtClean="0"/>
              <a:t>4.Διαμόρφωση ζωνών διαχείρισης κοινών χαρακτηριστικών ανά αγρό και περιοχή.</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διαμόρφωση των ζωνών διαχείρισης ανάλογα με τα τοπογραφικά ,ποιοτικά ,χαρακτηριστικά των εδαφών, το μικροκλίμα  και τις καλλιέργειες είναι κρίσιμη για την επιτυχία του εγχειρήματος. </a:t>
            </a:r>
          </a:p>
          <a:p>
            <a:r>
              <a:rPr lang="el-GR" dirty="0" smtClean="0"/>
              <a:t>Σε κάθε ζώνη θα δημιουργηθούν οι γενικοί δείκτες διαχείρισης των καλλιεργειών οι οποίοι θα είναι σε γνώση των αγροτών.</a:t>
            </a:r>
          </a:p>
          <a:p>
            <a:endParaRPr lang="el-GR" dirty="0"/>
          </a:p>
        </p:txBody>
      </p:sp>
      <p:sp>
        <p:nvSpPr>
          <p:cNvPr id="4" name="3 - Θέση κειμένου"/>
          <p:cNvSpPr>
            <a:spLocks noGrp="1"/>
          </p:cNvSpPr>
          <p:nvPr>
            <p:ph type="body" sz="half" idx="2"/>
          </p:nvPr>
        </p:nvSpPr>
        <p:spPr>
          <a:xfrm>
            <a:off x="457200" y="3429000"/>
            <a:ext cx="3008313" cy="2697163"/>
          </a:xfrm>
        </p:spPr>
        <p:txBody>
          <a:bodyPr/>
          <a:lstStyle/>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3008313" cy="2579886"/>
          </a:xfrm>
        </p:spPr>
        <p:txBody>
          <a:bodyPr>
            <a:normAutofit fontScale="90000"/>
          </a:bodyPr>
          <a:lstStyle/>
          <a:p>
            <a:r>
              <a:rPr lang="el-GR" sz="2800" u="sng" dirty="0" smtClean="0"/>
              <a:t>5.Δημιουργία δικτύου επίγειων μετεωρολογικών σταθμών και αισθητήρων εδάφους.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Το δίκτυο μετεωρολογικών σταθμών θα δίνει την δυνατότητα ακόμη και αυτόματης αντίδρασης με την χρήση του τηλεμετρικού ελέγχου σε περιπτώσεις παγετού ή παρατεταμένης ξηρασίας. Επίσης το δίκτυο αισθητήρων εδάφους θα δίνει την δυνατότητα στους καλλιεργητές να γνωρίζουν σε πραγματικό χρόνο δείκτες και μεγέθη που αφορούν άμεσα την καλλιέργειά τους.</a:t>
            </a:r>
          </a:p>
          <a:p>
            <a:endParaRPr lang="el-GR" dirty="0"/>
          </a:p>
        </p:txBody>
      </p:sp>
      <p:sp>
        <p:nvSpPr>
          <p:cNvPr id="4" name="3 - Θέση κειμένου"/>
          <p:cNvSpPr>
            <a:spLocks noGrp="1"/>
          </p:cNvSpPr>
          <p:nvPr>
            <p:ph type="body" sz="half" idx="2"/>
          </p:nvPr>
        </p:nvSpPr>
        <p:spPr>
          <a:xfrm>
            <a:off x="457200" y="3212976"/>
            <a:ext cx="3008313" cy="2913187"/>
          </a:xfrm>
        </p:spPr>
        <p:txBody>
          <a:bodyPr/>
          <a:lstStyle/>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571774"/>
          </a:xfrm>
        </p:spPr>
        <p:txBody>
          <a:bodyPr>
            <a:normAutofit/>
          </a:bodyPr>
          <a:lstStyle/>
          <a:p>
            <a:r>
              <a:rPr lang="el-GR" sz="2400" u="sng" dirty="0" smtClean="0"/>
              <a:t>6.Δημιουργία δεικτών συναγερμού ανά ζώνη και καλλιέργεια.</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παρακολούθηση με εναέρια και με επίγεια μέσα σε τακτά χρονικά διαστήματα των καλλιεργειών θα  δίνει την δυνατότητα άμεσης επέμβασης του αγρότη όταν αυτό απαιτείται.</a:t>
            </a:r>
          </a:p>
          <a:p>
            <a:r>
              <a:rPr lang="el-GR" dirty="0" smtClean="0"/>
              <a:t>Η παρατήρηση ασθενειών στις καλλιέργειες είναι απολύτως εφικτή και κρίσιμη.</a:t>
            </a:r>
          </a:p>
          <a:p>
            <a:r>
              <a:rPr lang="el-GR" dirty="0" smtClean="0"/>
              <a:t>Για κάθε ζώνη θα δημιουργηθούν οι δείκτες συναγερμού για βασικές καλλιεργητικές παραμέτρους  οι οποίοι διαρκώς  και με την εμπειρία θα εμπλουτίζονται και θα αναθεωρούνται.</a:t>
            </a:r>
          </a:p>
          <a:p>
            <a:endParaRPr lang="el-GR" dirty="0"/>
          </a:p>
        </p:txBody>
      </p:sp>
      <p:sp>
        <p:nvSpPr>
          <p:cNvPr id="4" name="3 - Θέση κειμένου"/>
          <p:cNvSpPr>
            <a:spLocks noGrp="1"/>
          </p:cNvSpPr>
          <p:nvPr>
            <p:ph type="body" sz="half" idx="2"/>
          </p:nvPr>
        </p:nvSpPr>
        <p:spPr>
          <a:xfrm>
            <a:off x="457200" y="2276872"/>
            <a:ext cx="3008313" cy="3849291"/>
          </a:xfrm>
        </p:spPr>
        <p:txBody>
          <a:bodyPr/>
          <a:lstStyle/>
          <a:p>
            <a:endParaRPr lang="el-GR" dirty="0"/>
          </a:p>
        </p:txBody>
      </p:sp>
      <p:pic>
        <p:nvPicPr>
          <p:cNvPr id="5" name="4 - Εικόνα" descr="https://www.newsit.gr/files/Image/2016/01/15/georgia_drones3.jpg"/>
          <p:cNvPicPr/>
          <p:nvPr/>
        </p:nvPicPr>
        <p:blipFill>
          <a:blip r:embed="rId2" cstate="print"/>
          <a:srcRect/>
          <a:stretch>
            <a:fillRect/>
          </a:stretch>
        </p:blipFill>
        <p:spPr bwMode="auto">
          <a:xfrm>
            <a:off x="539552" y="2348880"/>
            <a:ext cx="2736304" cy="3744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931814"/>
          </a:xfrm>
        </p:spPr>
        <p:txBody>
          <a:bodyPr>
            <a:normAutofit fontScale="90000"/>
          </a:bodyPr>
          <a:lstStyle/>
          <a:p>
            <a:r>
              <a:rPr lang="el-GR" sz="2400" u="sng" dirty="0" smtClean="0"/>
              <a:t>7.Δημιουργία αρχείου λιπάνσεων, αρδεύσεων, κλαδεύσεων, αποδόσεων, ανά αγρό. </a:t>
            </a:r>
            <a:r>
              <a:rPr lang="el-GR" dirty="0" smtClean="0"/>
              <a:t/>
            </a:r>
            <a:br>
              <a:rPr lang="el-GR" dirty="0" smtClean="0"/>
            </a:br>
            <a:endParaRPr lang="el-GR" dirty="0"/>
          </a:p>
        </p:txBody>
      </p:sp>
      <p:sp>
        <p:nvSpPr>
          <p:cNvPr id="3" name="2 - Θέση περιεχομένου"/>
          <p:cNvSpPr>
            <a:spLocks noGrp="1"/>
          </p:cNvSpPr>
          <p:nvPr>
            <p:ph idx="1"/>
          </p:nvPr>
        </p:nvSpPr>
        <p:spPr>
          <a:xfrm>
            <a:off x="3779912" y="273050"/>
            <a:ext cx="4906888" cy="5853113"/>
          </a:xfrm>
        </p:spPr>
        <p:txBody>
          <a:bodyPr>
            <a:normAutofit fontScale="70000" lnSpcReduction="20000"/>
          </a:bodyPr>
          <a:lstStyle/>
          <a:p>
            <a:r>
              <a:rPr lang="el-GR" dirty="0" smtClean="0"/>
              <a:t>Κάθε αγρότης και για κάθε αγρό θα μπορεί με τον μοναδικό κωδικό του να παρακολουθεί όλες του τις καλλιεργητικές δράσεις και να ενημερώνει και ενημερώνεται από το αρχείο του.</a:t>
            </a:r>
          </a:p>
          <a:p>
            <a:r>
              <a:rPr lang="el-GR" dirty="0" smtClean="0"/>
              <a:t>Θα δημιουργηθεί εφαρμογή για έξυπνα κινητά δια της οποίας ο αγρότης θα είναι ενήμερος για την οικονομική διαχείριση της άρδευσης(θα μπορεί σε πραγματικό χρόνο να έχει εικόνα του κόστους άρδευσης ) και για όλες του τις καλλιεργητικές δράσεις .</a:t>
            </a:r>
          </a:p>
          <a:p>
            <a:r>
              <a:rPr lang="el-GR" dirty="0" smtClean="0"/>
              <a:t>Στην ίδια εφαρμογή θα ενημερώνεται για τις απαιτούμενες δράσεις ,για πιθανούς συναγερμούς ή έκτακτες καταστάσεις.</a:t>
            </a:r>
          </a:p>
          <a:p>
            <a:endParaRPr lang="el-GR" dirty="0"/>
          </a:p>
        </p:txBody>
      </p:sp>
      <p:sp>
        <p:nvSpPr>
          <p:cNvPr id="4" name="3 - Θέση κειμένου"/>
          <p:cNvSpPr>
            <a:spLocks noGrp="1"/>
          </p:cNvSpPr>
          <p:nvPr>
            <p:ph type="body" sz="half" idx="2"/>
          </p:nvPr>
        </p:nvSpPr>
        <p:spPr>
          <a:xfrm>
            <a:off x="457200" y="2348880"/>
            <a:ext cx="3008313" cy="3777283"/>
          </a:xfrm>
        </p:spPr>
        <p:txBody>
          <a:bodyPr/>
          <a:lstStyle/>
          <a:p>
            <a:endParaRPr lang="el-GR" dirty="0"/>
          </a:p>
        </p:txBody>
      </p:sp>
      <p:pic>
        <p:nvPicPr>
          <p:cNvPr id="5" name="16 - Εικόνα" descr="υδροληψία σε λειτουργία.jpg"/>
          <p:cNvPicPr/>
          <p:nvPr/>
        </p:nvPicPr>
        <p:blipFill>
          <a:blip r:embed="rId2" cstate="print"/>
          <a:stretch>
            <a:fillRect/>
          </a:stretch>
        </p:blipFill>
        <p:spPr>
          <a:xfrm>
            <a:off x="467544" y="2060848"/>
            <a:ext cx="3240360" cy="401662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571774"/>
          </a:xfrm>
        </p:spPr>
        <p:txBody>
          <a:bodyPr>
            <a:normAutofit/>
          </a:bodyPr>
          <a:lstStyle/>
          <a:p>
            <a:r>
              <a:rPr lang="el-GR" sz="2400" u="sng" dirty="0" smtClean="0"/>
              <a:t>8.Δημιουργία συμβουλευτικού τμήματος αγροτών.</a:t>
            </a:r>
            <a:r>
              <a:rPr lang="el-GR" sz="2400" dirty="0" smtClean="0"/>
              <a:t/>
            </a:r>
            <a:br>
              <a:rPr lang="el-GR" sz="2400" dirty="0" smtClean="0"/>
            </a:br>
            <a:endParaRPr lang="el-GR" sz="2400" dirty="0"/>
          </a:p>
        </p:txBody>
      </p:sp>
      <p:sp>
        <p:nvSpPr>
          <p:cNvPr id="4" name="3 - Θέση κειμένου"/>
          <p:cNvSpPr>
            <a:spLocks noGrp="1"/>
          </p:cNvSpPr>
          <p:nvPr>
            <p:ph type="body" sz="half" idx="2"/>
          </p:nvPr>
        </p:nvSpPr>
        <p:spPr>
          <a:xfrm>
            <a:off x="457200" y="1628800"/>
            <a:ext cx="3008313" cy="4497363"/>
          </a:xfrm>
        </p:spPr>
        <p:txBody>
          <a:bodyPr>
            <a:normAutofit lnSpcReduction="10000"/>
          </a:bodyPr>
          <a:lstStyle/>
          <a:p>
            <a:r>
              <a:rPr lang="el-GR" sz="1800" dirty="0" smtClean="0"/>
              <a:t>Για την διαχείριση όλων των παραπάνω δράσεων απαιτείται η συνεργασία με απολύτως εξειδικευμένο προσωπικό , γεωπόνους, μηχανικούς δικτύων και </a:t>
            </a:r>
            <a:r>
              <a:rPr lang="el-GR" sz="1800" dirty="0" err="1" smtClean="0"/>
              <a:t>ηλ</a:t>
            </a:r>
            <a:r>
              <a:rPr lang="el-GR" sz="1800" dirty="0" smtClean="0"/>
              <a:t>. υπολογιστών, τοπογράφους μηχανικούς κλπ.</a:t>
            </a:r>
          </a:p>
          <a:p>
            <a:r>
              <a:rPr lang="el-GR" sz="1800" dirty="0" smtClean="0"/>
              <a:t>Εν τέλει το πλήθος των στοιχείων που θα συγκεντρώνονται είναι απολύτως κρίσιμο να μπορεί να οργανωθεί και να δημιουργήσει σοβαρές βελτιωτικές απόψεις για τις καλλιέργειες και τα συμφέροντα των αγροτών. </a:t>
            </a:r>
          </a:p>
          <a:p>
            <a:endParaRPr lang="el-GR" dirty="0"/>
          </a:p>
        </p:txBody>
      </p:sp>
      <p:pic>
        <p:nvPicPr>
          <p:cNvPr id="5" name="4 - Θέση περιεχομένου" descr="E:\ΓΕΩΡΓΙΑ ΑΚΡΙΒΕΙΑΣ\EIKONA.PNG"/>
          <p:cNvPicPr>
            <a:picLocks noGrp="1"/>
          </p:cNvPicPr>
          <p:nvPr>
            <p:ph idx="1"/>
          </p:nvPr>
        </p:nvPicPr>
        <p:blipFill>
          <a:blip r:embed="rId2" cstate="print"/>
          <a:srcRect/>
          <a:stretch>
            <a:fillRect/>
          </a:stretch>
        </p:blipFill>
        <p:spPr bwMode="auto">
          <a:xfrm>
            <a:off x="3575050" y="476672"/>
            <a:ext cx="5111750"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u="sng" dirty="0" smtClean="0"/>
              <a:t>9.ΑΞΙΟΠΟΙΗΣΗ ΔΕΔΟΜΕΝΩΝ </a:t>
            </a:r>
            <a:r>
              <a:rPr lang="el-GR" sz="2400" dirty="0" smtClean="0"/>
              <a:t/>
            </a:r>
            <a:br>
              <a:rPr lang="el-GR" sz="2400" dirty="0" smtClean="0"/>
            </a:br>
            <a:endParaRPr lang="el-GR" sz="2400" dirty="0"/>
          </a:p>
        </p:txBody>
      </p:sp>
      <p:pic>
        <p:nvPicPr>
          <p:cNvPr id="5" name="4 - Θέση περιεχομένου" descr="ποπ.jpg"/>
          <p:cNvPicPr>
            <a:picLocks noGrp="1" noChangeAspect="1"/>
          </p:cNvPicPr>
          <p:nvPr>
            <p:ph idx="1"/>
          </p:nvPr>
        </p:nvPicPr>
        <p:blipFill>
          <a:blip r:embed="rId2" cstate="print"/>
          <a:stretch>
            <a:fillRect/>
          </a:stretch>
        </p:blipFill>
        <p:spPr>
          <a:xfrm>
            <a:off x="3854450" y="2061369"/>
            <a:ext cx="4894014" cy="3095823"/>
          </a:xfrm>
        </p:spPr>
      </p:pic>
      <p:sp>
        <p:nvSpPr>
          <p:cNvPr id="4" name="3 - Θέση κειμένου"/>
          <p:cNvSpPr>
            <a:spLocks noGrp="1"/>
          </p:cNvSpPr>
          <p:nvPr>
            <p:ph type="body" sz="half" idx="2"/>
          </p:nvPr>
        </p:nvSpPr>
        <p:spPr>
          <a:xfrm>
            <a:off x="457200" y="1435100"/>
            <a:ext cx="3008313" cy="4874220"/>
          </a:xfrm>
        </p:spPr>
        <p:txBody>
          <a:bodyPr>
            <a:normAutofit/>
          </a:bodyPr>
          <a:lstStyle/>
          <a:p>
            <a:r>
              <a:rPr lang="el-GR" sz="1800" dirty="0" smtClean="0"/>
              <a:t>Η ύπαρξη όλων των παραπάνω δεδομένων θα δώσει την δυνατότητα στους αγρότες για την άμεση και αξιόπιστη πιστοποίηση των προϊόντων τους σε περιπτώσεις:</a:t>
            </a:r>
          </a:p>
          <a:p>
            <a:r>
              <a:rPr lang="el-GR" sz="1800" dirty="0" smtClean="0"/>
              <a:t>Α. Βιολογικών καλλιεργειών</a:t>
            </a:r>
          </a:p>
          <a:p>
            <a:r>
              <a:rPr lang="el-GR" sz="1800" dirty="0" smtClean="0"/>
              <a:t>Β. Προϊόντων Π.Ο.Π ή άλλων κατηγοριών, διαχείρισης προτύπων κλπ</a:t>
            </a:r>
          </a:p>
          <a:p>
            <a:r>
              <a:rPr lang="el-GR" sz="1800" dirty="0" smtClean="0"/>
              <a:t>Γ. Καταγραφής ζημιών έναντι ασφαλιστικών φορέων σε περιπτώσεις θεομηνιών κλπ.</a:t>
            </a:r>
          </a:p>
          <a:p>
            <a:r>
              <a:rPr lang="el-GR" sz="1800" dirty="0" smtClean="0"/>
              <a:t>Δ. Παροχής υπηρεσιών σε άλλους τοπικούς φορείς</a:t>
            </a:r>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859806"/>
          </a:xfrm>
        </p:spPr>
        <p:txBody>
          <a:bodyPr>
            <a:noAutofit/>
          </a:bodyPr>
          <a:lstStyle/>
          <a:p>
            <a:r>
              <a:rPr lang="el-GR" sz="3200" u="sng" dirty="0" smtClean="0"/>
              <a:t>10.ΕΝΗΜΕΡΩΣΗ ΣΥΝΕΡΓΑΣΙΑ ΑΓΡΟΤΩΝ</a:t>
            </a:r>
            <a:r>
              <a:rPr lang="el-GR" sz="2400" dirty="0" smtClean="0"/>
              <a:t/>
            </a:r>
            <a:br>
              <a:rPr lang="el-GR" sz="2400" dirty="0" smtClean="0"/>
            </a:br>
            <a:endParaRPr lang="el-GR" sz="2400" dirty="0"/>
          </a:p>
        </p:txBody>
      </p:sp>
      <p:sp>
        <p:nvSpPr>
          <p:cNvPr id="3" name="2 - Θέση περιεχομένου"/>
          <p:cNvSpPr>
            <a:spLocks noGrp="1"/>
          </p:cNvSpPr>
          <p:nvPr>
            <p:ph idx="1"/>
          </p:nvPr>
        </p:nvSpPr>
        <p:spPr/>
        <p:txBody>
          <a:bodyPr>
            <a:normAutofit fontScale="92500" lnSpcReduction="20000"/>
          </a:bodyPr>
          <a:lstStyle/>
          <a:p>
            <a:r>
              <a:rPr lang="el-GR" dirty="0" smtClean="0"/>
              <a:t>Για την επιτυχία του έργου θα γίνουν σοβαρές ενημερωτικές και επιμορφωτικές δράσεις κατά περιοχή  και καλλιέργεια.</a:t>
            </a:r>
          </a:p>
          <a:p>
            <a:r>
              <a:rPr lang="el-GR" dirty="0" smtClean="0"/>
              <a:t>Οι δράσεις θα εξηγηθούν αναλυτικά ,θα παρουσιαστούν τα οφέλη που θα έχουν οι αγρότες και </a:t>
            </a:r>
            <a:r>
              <a:rPr lang="el-GR" u="sng" dirty="0" smtClean="0"/>
              <a:t>θα καταγραφούν οι δικές τους απόψεις και εμπειρίες.</a:t>
            </a:r>
          </a:p>
          <a:p>
            <a:r>
              <a:rPr lang="el-GR" dirty="0" smtClean="0"/>
              <a:t>Θα αναζητηθούν και θα σχεδιασθούν κίνητρα συμμετοχής των αγροτών στο έργο.</a:t>
            </a:r>
          </a:p>
          <a:p>
            <a:endParaRPr lang="el-GR" dirty="0"/>
          </a:p>
        </p:txBody>
      </p:sp>
      <p:sp>
        <p:nvSpPr>
          <p:cNvPr id="4" name="3 - Θέση κειμένου"/>
          <p:cNvSpPr>
            <a:spLocks noGrp="1"/>
          </p:cNvSpPr>
          <p:nvPr>
            <p:ph type="body" sz="half" idx="2"/>
          </p:nvPr>
        </p:nvSpPr>
        <p:spPr>
          <a:xfrm>
            <a:off x="457200" y="2780928"/>
            <a:ext cx="3008313" cy="3345235"/>
          </a:xfrm>
        </p:spPr>
        <p:txBody>
          <a:bodyPr>
            <a:normAutofit/>
          </a:bodyPr>
          <a:lstStyle/>
          <a:p>
            <a:r>
              <a:rPr lang="el-GR" sz="2000" dirty="0" smtClean="0"/>
              <a:t>Από την διεθνή εμπειρία είναι γνωστό ότι οι αγρότες αρχικά είναι δύσπιστοι ή και αρνητικοί στις δράσεις της Γ.Α.</a:t>
            </a:r>
          </a:p>
          <a:p>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 ΒΕΛΤΙΩΣΗΣ </a:t>
            </a:r>
            <a:endParaRPr lang="el-GR" dirty="0"/>
          </a:p>
        </p:txBody>
      </p:sp>
      <p:pic>
        <p:nvPicPr>
          <p:cNvPr id="8" name="7 - Θέση περιεχομένου" descr="SALMENIKO1.JPG"/>
          <p:cNvPicPr>
            <a:picLocks noGrp="1" noChangeAspect="1"/>
          </p:cNvPicPr>
          <p:nvPr>
            <p:ph sz="half" idx="2"/>
          </p:nvPr>
        </p:nvPicPr>
        <p:blipFill>
          <a:blip r:embed="rId2" cstate="print"/>
          <a:stretch>
            <a:fillRect/>
          </a:stretch>
        </p:blipFill>
        <p:spPr>
          <a:xfrm>
            <a:off x="4970264" y="1600200"/>
            <a:ext cx="3394472" cy="4525963"/>
          </a:xfrm>
        </p:spPr>
      </p:pic>
      <p:pic>
        <p:nvPicPr>
          <p:cNvPr id="7" name="6 - Θέση περιεχομένου" descr="OASI12.JPG"/>
          <p:cNvPicPr>
            <a:picLocks noGrp="1" noChangeAspect="1"/>
          </p:cNvPicPr>
          <p:nvPr>
            <p:ph sz="half" idx="1"/>
          </p:nvPr>
        </p:nvPicPr>
        <p:blipFill>
          <a:blip r:embed="rId3" cstate="print"/>
          <a:stretch>
            <a:fillRect/>
          </a:stretch>
        </p:blipFill>
        <p:spPr>
          <a:xfrm>
            <a:off x="779264" y="1600200"/>
            <a:ext cx="3394472"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3008313" cy="1440160"/>
          </a:xfrm>
        </p:spPr>
        <p:txBody>
          <a:bodyPr>
            <a:noAutofit/>
          </a:bodyPr>
          <a:lstStyle/>
          <a:p>
            <a:r>
              <a:rPr lang="el-GR" sz="2800" dirty="0" smtClean="0"/>
              <a:t>11.ΣΥΝΕΡΓΑΣΙΑ ΜΕ ΑΛΛΟΥΣ ΦΟΡΕΙΣ</a:t>
            </a:r>
            <a:br>
              <a:rPr lang="el-GR" sz="2800" dirty="0" smtClean="0"/>
            </a:br>
            <a:endParaRPr lang="el-GR" sz="2800" dirty="0"/>
          </a:p>
        </p:txBody>
      </p:sp>
      <p:sp>
        <p:nvSpPr>
          <p:cNvPr id="3" name="2 - Θέση περιεχομένου"/>
          <p:cNvSpPr>
            <a:spLocks noGrp="1"/>
          </p:cNvSpPr>
          <p:nvPr>
            <p:ph idx="1"/>
          </p:nvPr>
        </p:nvSpPr>
        <p:spPr/>
        <p:txBody>
          <a:bodyPr/>
          <a:lstStyle/>
          <a:p>
            <a:pPr>
              <a:buNone/>
            </a:pPr>
            <a:r>
              <a:rPr lang="el-GR" sz="2800" b="1" u="sng" dirty="0" smtClean="0"/>
              <a:t>ΕΙΜΑΣΤΕ ΗΔΗ ΣΕ ΕΠΑΦΗ</a:t>
            </a:r>
          </a:p>
          <a:p>
            <a:r>
              <a:rPr lang="el-GR" sz="2800" dirty="0" smtClean="0"/>
              <a:t>ΜΕ ΤΟ Ε.Μ.Π</a:t>
            </a:r>
          </a:p>
          <a:p>
            <a:r>
              <a:rPr lang="el-GR" sz="2800" dirty="0" smtClean="0"/>
              <a:t>ΜΕ ΤΗΝ Π.Ε.Σ.</a:t>
            </a:r>
          </a:p>
          <a:p>
            <a:r>
              <a:rPr lang="el-GR" sz="2800" dirty="0" smtClean="0"/>
              <a:t>ΜΕ ΤΟ ΠΡΟΓΡΑΜΜΑ </a:t>
            </a:r>
            <a:r>
              <a:rPr lang="en-US" sz="2800" dirty="0" smtClean="0"/>
              <a:t>MARS</a:t>
            </a:r>
          </a:p>
          <a:p>
            <a:r>
              <a:rPr lang="el-GR" sz="2800" dirty="0" smtClean="0"/>
              <a:t>ΜΕ ΤΟ ΙΝΣΤΙΤΟΥΤΟ ΒΙΟΟΙΚΟΝΟΜΙΑΣ ΑΓΡΟΤΙΚΗΣ ΤΕΧΝΟΛΟΓΙΑΣ</a:t>
            </a:r>
          </a:p>
          <a:p>
            <a:r>
              <a:rPr lang="el-GR" sz="2800" dirty="0" smtClean="0"/>
              <a:t>ΜΕ ΟΙΝΟΛΟΓΟΥΣ ΤΗΣ ΠΕΡΙΟΧΗΣ</a:t>
            </a:r>
          </a:p>
          <a:p>
            <a:endParaRPr lang="el-GR" sz="2800" dirty="0"/>
          </a:p>
        </p:txBody>
      </p:sp>
      <p:sp>
        <p:nvSpPr>
          <p:cNvPr id="4" name="3 - Θέση κειμένου"/>
          <p:cNvSpPr>
            <a:spLocks noGrp="1"/>
          </p:cNvSpPr>
          <p:nvPr>
            <p:ph type="body" sz="half" idx="2"/>
          </p:nvPr>
        </p:nvSpPr>
        <p:spPr>
          <a:xfrm>
            <a:off x="457200" y="2132856"/>
            <a:ext cx="3008313" cy="3993307"/>
          </a:xfrm>
        </p:spPr>
        <p:txBody>
          <a:bodyPr/>
          <a:lstStyle/>
          <a:p>
            <a:r>
              <a:rPr lang="el-GR" sz="2400" dirty="0" smtClean="0"/>
              <a:t>ΕΝΑ ΤΟΣΟ ΦΙΛΟΔΟΞΟ ΠΡΟΓΡΑΜΜΑ ΑΠΑΙΤΕΙ ΤΗΝ ΣΥΝΕΡΓΑΣΙΑ ΠΟΛΛΩΝ ΕΞΕΙΔΙΚΕΥΜΕΝΩΝ ΦΟΡΕΩΝ ΚΑΙ ΕΠΙΣΤΗΜΟΝΩΝ</a:t>
            </a:r>
            <a:r>
              <a:rPr lang="el-GR" dirty="0" smtClean="0"/>
              <a:t>.</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dirty="0" smtClean="0"/>
              <a:t>ΥΛΙΚΟΤΕΧΝΙΚΗ ΥΠΟΔΟΜΗ ΔΡΑΣΕΩΣ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Παράλληλα με το κέντρο ελέγχου και τηλεμετρίας που θα δημιουργηθεί θα οργανωθεί στο ίδιο κέντρο πληροφοριών και το σύστημα της Γ.Α.</a:t>
            </a:r>
          </a:p>
          <a:p>
            <a:r>
              <a:rPr lang="el-GR" dirty="0" smtClean="0"/>
              <a:t>Θα αγορασθούν 4 τουλάχιστον αεροσκάφη </a:t>
            </a:r>
            <a:r>
              <a:rPr lang="en-US" dirty="0" smtClean="0"/>
              <a:t>UAB </a:t>
            </a:r>
            <a:r>
              <a:rPr lang="el-GR" dirty="0" smtClean="0"/>
              <a:t>(</a:t>
            </a:r>
            <a:r>
              <a:rPr lang="en-US" dirty="0" smtClean="0"/>
              <a:t>drones</a:t>
            </a:r>
            <a:r>
              <a:rPr lang="el-GR" dirty="0" smtClean="0"/>
              <a:t>)με τον απαιτούμενο εξοπλισμό καμερών και άλλων περιφερειακών εξαρτημάτων καθώς και το απαιτούμενο πληροφοριακό σύστημα.</a:t>
            </a:r>
          </a:p>
          <a:p>
            <a:r>
              <a:rPr lang="el-GR" dirty="0" smtClean="0"/>
              <a:t>Τα αεροσκάφη θα έχουν την δυνατότητα αεροψεκασμού εάν απαιτηθεί.</a:t>
            </a:r>
          </a:p>
          <a:p>
            <a:r>
              <a:rPr lang="el-GR" dirty="0" smtClean="0"/>
              <a:t>Θα γίνει προμήθεια και εγκατάσταση των απαιτούμενων επίγειων μετεωρολογικών σταθμών και αισθητήρων καθώς και του ιδιωτικού δικτύου επικοινωνίας και διαχείρισης των δεδομένων (</a:t>
            </a:r>
            <a:r>
              <a:rPr lang="en-US" dirty="0" err="1" smtClean="0"/>
              <a:t>LoRa</a:t>
            </a:r>
            <a:r>
              <a:rPr lang="el-GR" dirty="0" smtClean="0"/>
              <a:t> ή άλλο).</a:t>
            </a:r>
          </a:p>
          <a:p>
            <a:r>
              <a:rPr lang="el-GR" dirty="0" smtClean="0"/>
              <a:t>Τελικός αποδέκτης όλων των παραπάνω πληροφοριών θα είναι ο κεντρικός </a:t>
            </a:r>
            <a:r>
              <a:rPr lang="en-US" dirty="0" smtClean="0"/>
              <a:t>SERVER </a:t>
            </a:r>
            <a:r>
              <a:rPr lang="el-GR" dirty="0" smtClean="0"/>
              <a:t>του συστήματος σε ένα ενιαίο πρόγραμμα </a:t>
            </a:r>
            <a:r>
              <a:rPr lang="en-US" dirty="0" smtClean="0"/>
              <a:t>GIS</a:t>
            </a:r>
            <a:r>
              <a:rPr lang="el-GR" dirty="0" smtClean="0"/>
              <a:t>.</a:t>
            </a:r>
          </a:p>
          <a:p>
            <a:endParaRPr lang="el-GR" dirty="0"/>
          </a:p>
        </p:txBody>
      </p:sp>
      <p:sp>
        <p:nvSpPr>
          <p:cNvPr id="4" name="3 - Θέση κειμένου"/>
          <p:cNvSpPr>
            <a:spLocks noGrp="1"/>
          </p:cNvSpPr>
          <p:nvPr>
            <p:ph type="body" sz="half" idx="2"/>
          </p:nvPr>
        </p:nvSpPr>
        <p:spPr/>
        <p:txBody>
          <a:bodyPr/>
          <a:lstStyle/>
          <a:p>
            <a:endParaRPr lang="el-GR" dirty="0"/>
          </a:p>
        </p:txBody>
      </p:sp>
      <p:pic>
        <p:nvPicPr>
          <p:cNvPr id="45058" name="Picture 2" descr="C:\Users\user\Desktop\δρονε.jpg"/>
          <p:cNvPicPr>
            <a:picLocks noChangeAspect="1" noChangeArrowheads="1"/>
          </p:cNvPicPr>
          <p:nvPr/>
        </p:nvPicPr>
        <p:blipFill>
          <a:blip r:embed="rId2" cstate="print"/>
          <a:srcRect/>
          <a:stretch>
            <a:fillRect/>
          </a:stretch>
        </p:blipFill>
        <p:spPr bwMode="auto">
          <a:xfrm>
            <a:off x="467544" y="1412776"/>
            <a:ext cx="3024336" cy="466380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685800" y="214290"/>
            <a:ext cx="7672414" cy="4429156"/>
          </a:xfrm>
        </p:spPr>
        <p:txBody>
          <a:bodyPr/>
          <a:lstStyle/>
          <a:p>
            <a:endParaRPr lang="el-GR" dirty="0"/>
          </a:p>
        </p:txBody>
      </p:sp>
      <p:sp>
        <p:nvSpPr>
          <p:cNvPr id="6" name="5 - Υπότιτλος"/>
          <p:cNvSpPr>
            <a:spLocks noGrp="1"/>
          </p:cNvSpPr>
          <p:nvPr>
            <p:ph type="subTitle" idx="1"/>
          </p:nvPr>
        </p:nvSpPr>
        <p:spPr>
          <a:xfrm>
            <a:off x="1371600" y="4786322"/>
            <a:ext cx="6400800" cy="1643074"/>
          </a:xfrm>
        </p:spPr>
        <p:txBody>
          <a:bodyPr>
            <a:normAutofit/>
          </a:bodyPr>
          <a:lstStyle/>
          <a:p>
            <a:r>
              <a:rPr lang="el-GR" sz="3600" b="1" dirty="0" smtClean="0">
                <a:solidFill>
                  <a:schemeClr val="tx1"/>
                </a:solidFill>
              </a:rPr>
              <a:t>Η ΑΡΔΕΥΣΗ ΕΙΝΑΙ ΠΛΟΥΤΟΣ ΚΑΙ ΠΕΡΙΟΥΣΙΑ ΤΟΥ ΚΑΘΕ ΑΓΡΟΤΗ</a:t>
            </a:r>
            <a:endParaRPr lang="el-GR" sz="3600" b="1" dirty="0">
              <a:solidFill>
                <a:schemeClr val="tx1"/>
              </a:solidFill>
            </a:endParaRPr>
          </a:p>
        </p:txBody>
      </p:sp>
      <p:pic>
        <p:nvPicPr>
          <p:cNvPr id="7" name="6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67744" y="404664"/>
            <a:ext cx="4320480" cy="38815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8229600" cy="1143000"/>
          </a:xfrm>
        </p:spPr>
        <p:txBody>
          <a:bodyPr>
            <a:normAutofit/>
          </a:bodyPr>
          <a:lstStyle/>
          <a:p>
            <a:r>
              <a:rPr lang="el-GR" sz="3600" dirty="0" smtClean="0"/>
              <a:t>ΕΡΓΑ ΣΤΟ ΔΙΚΤΥΟ</a:t>
            </a:r>
            <a:endParaRPr lang="el-GR" sz="3600" dirty="0"/>
          </a:p>
        </p:txBody>
      </p:sp>
      <p:pic>
        <p:nvPicPr>
          <p:cNvPr id="4" name="3 - Θέση περιεχομένου" descr="DIMITROPOULO23.JPG"/>
          <p:cNvPicPr>
            <a:picLocks noGrp="1" noChangeAspect="1"/>
          </p:cNvPicPr>
          <p:nvPr>
            <p:ph idx="1"/>
          </p:nvPr>
        </p:nvPicPr>
        <p:blipFill>
          <a:blip r:embed="rId2" cstate="print"/>
          <a:stretch>
            <a:fillRect/>
          </a:stretch>
        </p:blipFill>
        <p:spPr>
          <a:xfrm>
            <a:off x="755576" y="1600200"/>
            <a:ext cx="7848872"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1786210"/>
          </a:xfrm>
        </p:spPr>
        <p:txBody>
          <a:bodyPr>
            <a:normAutofit/>
          </a:bodyPr>
          <a:lstStyle/>
          <a:p>
            <a:r>
              <a:rPr lang="el-GR" dirty="0" smtClean="0"/>
              <a:t>ΠΡΟΚΥΡΗΞΗ ΔΗΜΟΠΡΑΣΙΑΣ ΔΙΑΧΕΙΡΙΣΗΣ</a:t>
            </a:r>
            <a:endParaRPr lang="el-GR" dirty="0"/>
          </a:p>
        </p:txBody>
      </p:sp>
      <p:sp>
        <p:nvSpPr>
          <p:cNvPr id="6" name="5 - Θέση περιεχομένου"/>
          <p:cNvSpPr>
            <a:spLocks noGrp="1"/>
          </p:cNvSpPr>
          <p:nvPr>
            <p:ph idx="1"/>
          </p:nvPr>
        </p:nvSpPr>
        <p:spPr>
          <a:xfrm>
            <a:off x="457200" y="2060848"/>
            <a:ext cx="8229600" cy="4065315"/>
          </a:xfrm>
        </p:spPr>
        <p:txBody>
          <a:bodyPr/>
          <a:lstStyle/>
          <a:p>
            <a:r>
              <a:rPr lang="el-GR" dirty="0" smtClean="0"/>
              <a:t>ΟΡΓΑΝΩΘΗΚΕ ΜΕΛΕΤΗ  ΚΑΙ ΠΡΟΚΥΡΗΧΘΗΚΕ ΔΙΕΘΝΗΣ ΔΙΑΓΩΝΙΣΜΟΣ ΔΙΑΧΕΙΡΙΣΗΣ ΤΗΣ ΑΡΔΕΥΣΗΣ ΜΕ ΣΚΟΠΟ ΤΗΝ ΔΙΑΝΟΜΗ ΤΩΝ ΥΔΑΤΩΝ ΚΑΙ ΤΗΝ ΒΕΛΤΙΩΣΗ ΤΩΝ ΔΙΚΤΥΩΝ</a:t>
            </a:r>
          </a:p>
          <a:p>
            <a:r>
              <a:rPr lang="el-GR" dirty="0" smtClean="0"/>
              <a:t>ΑΚΟΜΗ ΚΑΙ ΣΗΜΕΡΑ ΕΚΤΕΛΟΥΝΤΑΙ ΕΡΓΑ ΒΕΛΤΙΩΣΗΣ ΤΟΥ ΔΙΚΤΥΟΥ</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ΟΡΓΑΝΩΣΗ ΜΗΧΑΝΟΓΡΑΦΙΚΟΥ ΤΜΗΜΑΤΟΣ</a:t>
            </a:r>
            <a:endParaRPr lang="el-GR" dirty="0"/>
          </a:p>
        </p:txBody>
      </p:sp>
      <p:sp>
        <p:nvSpPr>
          <p:cNvPr id="3" name="2 - Θέση περιεχομένου"/>
          <p:cNvSpPr>
            <a:spLocks noGrp="1"/>
          </p:cNvSpPr>
          <p:nvPr>
            <p:ph idx="1"/>
          </p:nvPr>
        </p:nvSpPr>
        <p:spPr/>
        <p:txBody>
          <a:bodyPr/>
          <a:lstStyle/>
          <a:p>
            <a:r>
              <a:rPr lang="el-GR" dirty="0" smtClean="0"/>
              <a:t>Οργανώθηκε μηχανογραφικό τμήμα της άρδευσης προκειμένου να καταγραφούν :</a:t>
            </a:r>
          </a:p>
          <a:p>
            <a:r>
              <a:rPr lang="el-GR" dirty="0" smtClean="0"/>
              <a:t>οι ιδιοκτήτες των αρδευομένων κτημάτων</a:t>
            </a:r>
          </a:p>
          <a:p>
            <a:r>
              <a:rPr lang="el-GR" dirty="0" smtClean="0"/>
              <a:t>τα αρδευόμενα κτήματα σε ψηφιακούς χάρτες γεωαναφοράς ,</a:t>
            </a:r>
          </a:p>
          <a:p>
            <a:r>
              <a:rPr lang="el-GR" dirty="0" smtClean="0"/>
              <a:t>το είδος καλλιέργειας, ο τρόπος άρδευσης,</a:t>
            </a:r>
          </a:p>
          <a:p>
            <a:r>
              <a:rPr lang="el-GR" dirty="0" smtClean="0"/>
              <a:t>η υδροληψία, το δίκτυο τροφοδοσίας.</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3096344"/>
          </a:xfrm>
        </p:spPr>
        <p:txBody>
          <a:bodyPr>
            <a:normAutofit/>
          </a:bodyPr>
          <a:lstStyle/>
          <a:p>
            <a:r>
              <a:rPr lang="el-GR" dirty="0" smtClean="0"/>
              <a:t>ΣΧΕΔΙΑΣΤΗΚΕ ΚΑΙ ΕΚΠΟΝΗΘΗΚΕ ΠΡΩΤΟΤΥΠΟ ΠΡΟΓΡΑΜΜΑ ΚΑΤΑΓΡΑΦΗΣ ΚΑΙ ΓΕΩΑΝΑΦΟΡΑΣ</a:t>
            </a:r>
            <a:endParaRPr lang="el-GR" dirty="0"/>
          </a:p>
        </p:txBody>
      </p:sp>
      <p:pic>
        <p:nvPicPr>
          <p:cNvPr id="4" name="3 - Θέση περιεχομένου"/>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051720" y="3068638"/>
            <a:ext cx="4464495" cy="3529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620713"/>
            <a:ext cx="8229600" cy="5112543"/>
          </a:xfrm>
        </p:spPr>
        <p:txBody>
          <a:bodyPr>
            <a:normAutofit/>
          </a:bodyPr>
          <a:lstStyle/>
          <a:p>
            <a:r>
              <a:rPr lang="el-GR" dirty="0" smtClean="0"/>
              <a:t>Όλες οι καταγραφές γίνονται σύμφωνα με την διοικητική διαίρεση του Δήμου ώστε να είναι δυνατή η εξαγωγή στατιστικών στοιχείων ανά </a:t>
            </a:r>
            <a:r>
              <a:rPr lang="el-GR" dirty="0" err="1" smtClean="0"/>
              <a:t>Τ.Κοινότητα</a:t>
            </a:r>
            <a:r>
              <a:rPr lang="el-GR" dirty="0" smtClean="0"/>
              <a:t> , </a:t>
            </a:r>
            <a:r>
              <a:rPr lang="el-GR" dirty="0" err="1" smtClean="0"/>
              <a:t>Δ.Ενότητα</a:t>
            </a:r>
            <a:r>
              <a:rPr lang="el-GR" dirty="0" smtClean="0"/>
              <a:t> και Δήμο.</a:t>
            </a:r>
            <a:br>
              <a:rPr lang="el-GR" dirty="0" smtClean="0"/>
            </a:b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1923</Words>
  <Application>Microsoft Office PowerPoint</Application>
  <PresentationFormat>Προβολή στην οθόνη (4:3)</PresentationFormat>
  <Paragraphs>242</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Δ.Ε.Υ.Α.ΑΙΓΙΑΛΕΙΑΣ</vt:lpstr>
      <vt:lpstr>ΤΙ ΠΑΡΑΛΑΒΑΜΕ</vt:lpstr>
      <vt:lpstr>ΔΥΣΤΥΧΩΣ…………</vt:lpstr>
      <vt:lpstr>ΕΡΓΑ ΒΕΛΤΙΩΣΗΣ </vt:lpstr>
      <vt:lpstr>ΕΡΓΑ ΣΤΟ ΔΙΚΤΥΟ</vt:lpstr>
      <vt:lpstr>ΠΡΟΚΥΡΗΞΗ ΔΗΜΟΠΡΑΣΙΑΣ ΔΙΑΧΕΙΡΙΣΗΣ</vt:lpstr>
      <vt:lpstr>ΟΡΓΑΝΩΣΗ ΜΗΧΑΝΟΓΡΑΦΙΚΟΥ ΤΜΗΜΑΤΟΣ</vt:lpstr>
      <vt:lpstr>ΣΧΕΔΙΑΣΤΗΚΕ ΚΑΙ ΕΚΠΟΝΗΘΗΚΕ ΠΡΩΤΟΤΥΠΟ ΠΡΟΓΡΑΜΜΑ ΚΑΤΑΓΡΑΦΗΣ ΚΑΙ ΓΕΩΑΝΑΦΟΡΑΣ</vt:lpstr>
      <vt:lpstr>Όλες οι καταγραφές γίνονται σύμφωνα με την διοικητική διαίρεση του Δήμου ώστε να είναι δυνατή η εξαγωγή στατιστικών στοιχείων ανά Τ.Κοινότητα , Δ.Ενότητα και Δήμο. </vt:lpstr>
      <vt:lpstr>Διαφάνεια 10</vt:lpstr>
      <vt:lpstr>Διαφάνεια 11</vt:lpstr>
      <vt:lpstr>ΑΝΤΙΜΕΤΩΠΙΣΗ ΔΥΣΚΟΛΙΩΝ ΠΑΝΔΗΜΙΑΣ</vt:lpstr>
      <vt:lpstr>ΚΑΤΑΓΡΑΦΗ ΔΙΚΤΥΩΝ </vt:lpstr>
      <vt:lpstr>Διαφάνεια 14</vt:lpstr>
      <vt:lpstr>ΕΝΔΕΙΚΤΙΚΟΣ  ΑΠΟΛΟΓΙΣΜΟΣ ΕΡΓΑΣΙΩΝ ΑΡΔΕΥΣΗΣ ΣΤΟ ΠΕΔΙΟ </vt:lpstr>
      <vt:lpstr>Διαφάνεια 16</vt:lpstr>
      <vt:lpstr>Διαφάνεια 17</vt:lpstr>
      <vt:lpstr>Διαφάνεια 18</vt:lpstr>
      <vt:lpstr>Η άρδευση του μέλλοντος </vt:lpstr>
      <vt:lpstr>ΟΙ ΣΤΟΧΟΙ ΓΙΑ ΤΟ ΜΕΛΛΟΝ</vt:lpstr>
      <vt:lpstr>ΟΙΚΟΝΟΜΙΑ ΓΙΑ ΤΟΝ ΑΓΡΟΤΗ </vt:lpstr>
      <vt:lpstr>ΟΙΚΟΝΟΜΙΑ ΤΟΥ ΝΕΡΟΥ </vt:lpstr>
      <vt:lpstr>ΒΕΛΤΙΩΣΗ ΥΔΡΟΛΗΨΙΩΝ </vt:lpstr>
      <vt:lpstr>ΟΙ ΕΚΤΑΣΕΙΣ ΤΟΥ ΔΗΜΟΥ</vt:lpstr>
      <vt:lpstr>ΥΔΡΟΛΗΨΙΕΣ ΔΗΜΟΥ ΑΙΓΙΑΛΕΙΑΣ</vt:lpstr>
      <vt:lpstr>ΤΟ ΑΡΔΕΥΤΙΚΟ ΜΗΤΡΩΟ ΜΟΧΛΟΣ ΒΕΛΤΙΩΣΗΣ ΣΥΝΘΗΚΩΝ ΑΡΔΕΥΣΗΣ</vt:lpstr>
      <vt:lpstr> ΚΑΤΑΣΚΕΥΗ ΚΑΙ ΤΗΛΕΜΕΤΡΙΚΗ ΔΙΑΧΕΙΡΙΣΗ ΔΙΚΤΥΩΝ – ΓΕΩΡΓΙΑ ΑΚΡΙΒΕΙΑΣ</vt:lpstr>
      <vt:lpstr>ΣΥΣΤΗΜΑ ΤΗΛΕΕΛΕΓΧΟΥ - ΤΗΛΕΧΕΙΡΙΣΜΟΥ ΔΙΚΤΎΩΝ ΑΡΔΕΥΣΗΣ-ΥΔΡΕΥΣΗΣ  </vt:lpstr>
      <vt:lpstr>ΓΕΩΡΓΙΑ ΑΚΡΙΒΕΙΑΣ ΕΞΥΠΝΗ ΔΙΑΧΕΙΡΙΣΗ</vt:lpstr>
      <vt:lpstr>ΙΔΡΥΣΗ ΚΑΙ ΛΕΙΤΟΥΡΓΙΑ ΟΛΟΚΛΗΡΩΜΕΝΟΥ ΣΥΣΤΗΜΑΤΟΣ ΓΕΩΡΓΙΑΣ ΑΚΡΙΒΕΙΑΣ ΚΑΙ ΣΥΜΒΟΥΛΕΥΤΙΚΩΝ ΥΠΗΡΕΣΙΩΝ ΓΙΑ ΤΟΥΣ ΑΓΡΟΤΕΣ </vt:lpstr>
      <vt:lpstr>Διαφάνεια 31</vt:lpstr>
      <vt:lpstr>3.Καταγραφή ποιοτικών χαρακτηριστικών καλλιεργειών σε πραγματικό χρόνο ανά εποχή . </vt:lpstr>
      <vt:lpstr>4.Διαμόρφωση ζωνών διαχείρισης κοινών χαρακτηριστικών ανά αγρό και περιοχή. </vt:lpstr>
      <vt:lpstr>5.Δημιουργία δικτύου επίγειων μετεωρολογικών σταθμών και αισθητήρων εδάφους. </vt:lpstr>
      <vt:lpstr>6.Δημιουργία δεικτών συναγερμού ανά ζώνη και καλλιέργεια. </vt:lpstr>
      <vt:lpstr>7.Δημιουργία αρχείου λιπάνσεων, αρδεύσεων, κλαδεύσεων, αποδόσεων, ανά αγρό.  </vt:lpstr>
      <vt:lpstr>8.Δημιουργία συμβουλευτικού τμήματος αγροτών. </vt:lpstr>
      <vt:lpstr>9.ΑΞΙΟΠΟΙΗΣΗ ΔΕΔΟΜΕΝΩΝ  </vt:lpstr>
      <vt:lpstr>10.ΕΝΗΜΕΡΩΣΗ ΣΥΝΕΡΓΑΣΙΑ ΑΓΡΟΤΩΝ </vt:lpstr>
      <vt:lpstr>11.ΣΥΝΕΡΓΑΣΙΑ ΜΕ ΑΛΛΟΥΣ ΦΟΡΕΙΣ </vt:lpstr>
      <vt:lpstr>ΥΛΙΚΟΤΕΧΝΙΚΗ ΥΠΟΔΟΜΗ ΔΡΑΣΕΩΣ </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Δ.Ε.Υ.Α.ΑΙΓΙΑΛΕΙΑΣ</dc:title>
  <dc:creator>aliogkas</dc:creator>
  <cp:lastModifiedBy>aliogkas</cp:lastModifiedBy>
  <cp:revision>46</cp:revision>
  <dcterms:created xsi:type="dcterms:W3CDTF">2021-02-09T09:31:25Z</dcterms:created>
  <dcterms:modified xsi:type="dcterms:W3CDTF">2021-02-19T07:38:46Z</dcterms:modified>
</cp:coreProperties>
</file>